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389" r:id="rId3"/>
    <p:sldId id="258" r:id="rId4"/>
    <p:sldId id="601" r:id="rId5"/>
    <p:sldId id="599" r:id="rId6"/>
    <p:sldId id="607" r:id="rId7"/>
    <p:sldId id="613" r:id="rId8"/>
    <p:sldId id="615" r:id="rId9"/>
    <p:sldId id="614" r:id="rId10"/>
    <p:sldId id="608" r:id="rId11"/>
    <p:sldId id="603" r:id="rId12"/>
    <p:sldId id="622" r:id="rId13"/>
    <p:sldId id="604" r:id="rId14"/>
    <p:sldId id="626" r:id="rId15"/>
    <p:sldId id="630" r:id="rId16"/>
    <p:sldId id="627" r:id="rId17"/>
    <p:sldId id="628" r:id="rId18"/>
    <p:sldId id="629" r:id="rId19"/>
    <p:sldId id="605" r:id="rId20"/>
    <p:sldId id="590"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2" autoAdjust="0"/>
    <p:restoredTop sz="94660"/>
  </p:normalViewPr>
  <p:slideViewPr>
    <p:cSldViewPr snapToGrid="0">
      <p:cViewPr varScale="1">
        <p:scale>
          <a:sx n="53" d="100"/>
          <a:sy n="53" d="100"/>
        </p:scale>
        <p:origin x="18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63A1C593-65D0-4073-BCC9-577B9352EA97}"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3A1C593-65D0-4073-BCC9-577B9352EA97}"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A1C593-65D0-4073-BCC9-577B9352EA97}"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333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A1C593-65D0-4073-BCC9-577B9352EA97}"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618960-8005-486C-9A75-10CB2AAC16F9}"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0"/>
            <a:ext cx="9144000" cy="1065530"/>
          </a:xfrm>
        </p:spPr>
        <p:txBody>
          <a:bodyPr>
            <a:normAutofit/>
          </a:bodyPr>
          <a:lstStyle/>
          <a:p>
            <a:r>
              <a:rPr lang="en-US" dirty="0">
                <a:solidFill>
                  <a:schemeClr val="accent6">
                    <a:lumMod val="20000"/>
                    <a:lumOff val="80000"/>
                  </a:schemeClr>
                </a:solidFill>
              </a:rPr>
              <a:t>The Rise of Mystery Babylon</a:t>
            </a:r>
            <a:endParaRPr lang="en-US" dirty="0">
              <a:solidFill>
                <a:schemeClr val="accent6">
                  <a:lumMod val="20000"/>
                  <a:lumOff val="80000"/>
                </a:schemeClr>
              </a:solidFill>
            </a:endParaRPr>
          </a:p>
        </p:txBody>
      </p:sp>
      <p:sp>
        <p:nvSpPr>
          <p:cNvPr id="3" name="Subtitle 2"/>
          <p:cNvSpPr>
            <a:spLocks noGrp="1"/>
          </p:cNvSpPr>
          <p:nvPr>
            <p:ph type="subTitle" idx="1"/>
          </p:nvPr>
        </p:nvSpPr>
        <p:spPr/>
        <p:txBody>
          <a:bodyPr/>
          <a:lstStyle/>
          <a:p>
            <a:endParaRPr lang="en-US"/>
          </a:p>
        </p:txBody>
      </p:sp>
      <p:sp>
        <p:nvSpPr>
          <p:cNvPr id="6" name="Text Box 5"/>
          <p:cNvSpPr txBox="1"/>
          <p:nvPr/>
        </p:nvSpPr>
        <p:spPr>
          <a:xfrm>
            <a:off x="1657350" y="6275705"/>
            <a:ext cx="7844155" cy="460375"/>
          </a:xfrm>
          <a:prstGeom prst="rect">
            <a:avLst/>
          </a:prstGeom>
          <a:noFill/>
        </p:spPr>
        <p:txBody>
          <a:bodyPr wrap="square" rtlCol="0">
            <a:spAutoFit/>
          </a:bodyPr>
          <a:p>
            <a:pPr algn="ctr"/>
            <a:r>
              <a:rPr lang="en-US" sz="2400">
                <a:solidFill>
                  <a:schemeClr val="accent6">
                    <a:lumMod val="20000"/>
                    <a:lumOff val="80000"/>
                  </a:schemeClr>
                </a:solidFill>
              </a:rPr>
              <a:t>Presented By Dallas Carter on  November 15, 2020</a:t>
            </a:r>
            <a:r>
              <a:rPr lang="en-US"/>
              <a:t> </a:t>
            </a:r>
            <a:endParaRPr lang="en-US"/>
          </a:p>
        </p:txBody>
      </p:sp>
      <p:pic>
        <p:nvPicPr>
          <p:cNvPr id="7" name="Picture 6" descr="D:\NewCovapostles\51V7LkPVg9L._SX260_.jpg51V7LkPVg9L._SX260_"/>
          <p:cNvPicPr>
            <a:picLocks noChangeAspect="1"/>
          </p:cNvPicPr>
          <p:nvPr/>
        </p:nvPicPr>
        <p:blipFill>
          <a:blip r:embed="rId1"/>
          <a:srcRect/>
          <a:stretch>
            <a:fillRect/>
          </a:stretch>
        </p:blipFill>
        <p:spPr>
          <a:xfrm>
            <a:off x="3557905" y="841375"/>
            <a:ext cx="4224655" cy="545973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31950" y="-27305"/>
            <a:ext cx="9144000" cy="1053465"/>
          </a:xfrm>
        </p:spPr>
        <p:txBody>
          <a:bodyPr>
            <a:normAutofit fontScale="90000"/>
          </a:bodyPr>
          <a:lstStyle/>
          <a:p>
            <a:r>
              <a:rPr lang="en-US" sz="4890">
                <a:solidFill>
                  <a:schemeClr val="accent6">
                    <a:lumMod val="20000"/>
                    <a:lumOff val="80000"/>
                  </a:schemeClr>
                </a:solidFill>
                <a:latin typeface="Lucida Sans Unicode" panose="020B0602030504020204" charset="0"/>
                <a:cs typeface="Lucida Sans Unicode" panose="020B0602030504020204" charset="0"/>
                <a:sym typeface="+mn-ea"/>
              </a:rPr>
              <a:t>Her base of power is economic</a:t>
            </a:r>
            <a:endParaRPr lang="en-US" sz="4890" dirty="0">
              <a:solidFill>
                <a:schemeClr val="accent6">
                  <a:lumMod val="20000"/>
                  <a:lumOff val="80000"/>
                </a:schemeClr>
              </a:solidFill>
            </a:endParaRPr>
          </a:p>
        </p:txBody>
      </p:sp>
      <p:sp>
        <p:nvSpPr>
          <p:cNvPr id="6" name="Text Box 5"/>
          <p:cNvSpPr txBox="1"/>
          <p:nvPr/>
        </p:nvSpPr>
        <p:spPr>
          <a:xfrm>
            <a:off x="231775" y="1026160"/>
            <a:ext cx="11729085" cy="452310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Mystery Babylon is religious at her core</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lvl="2" indent="0" algn="just">
              <a:buFont typeface="Arial" panose="020B0604020202020204" pitchFamily="34" charset="0"/>
              <a:buNone/>
            </a:pPr>
            <a:r>
              <a:rPr lang="en-US" sz="2400">
                <a:solidFill>
                  <a:schemeClr val="accent6">
                    <a:lumMod val="20000"/>
                    <a:lumOff val="80000"/>
                  </a:schemeClr>
                </a:solidFill>
                <a:latin typeface="Lucida Sans Unicode" panose="020B0602030504020204" charset="0"/>
                <a:cs typeface="Lucida Sans Unicode" panose="020B0602030504020204" charset="0"/>
              </a:rPr>
              <a:t>...for thy merchants were the great men of the earth; for by thy sorceries were all nations deceived.</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lvl="2" indent="0" algn="r">
              <a:buFont typeface="Arial" panose="020B0604020202020204" pitchFamily="34" charset="0"/>
              <a:buNone/>
            </a:pPr>
            <a:r>
              <a:rPr lang="en-US" sz="2400">
                <a:solidFill>
                  <a:schemeClr val="accent6">
                    <a:lumMod val="20000"/>
                    <a:lumOff val="80000"/>
                  </a:schemeClr>
                </a:solidFill>
                <a:latin typeface="Lucida Sans Unicode" panose="020B0602030504020204" charset="0"/>
                <a:cs typeface="Lucida Sans Unicode" panose="020B0602030504020204" charset="0"/>
              </a:rPr>
              <a:t>-Revelation 18:23 KJV</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lvl="2" indent="0" algn="just">
              <a:buFont typeface="Arial" panose="020B0604020202020204" pitchFamily="34" charset="0"/>
              <a:buNone/>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lvl="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Modern banking has occult roots via deMedicis, Fuggers, and Rothchilds</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Massive concentration of power with which she seduces nations and kings. This seduction is how she controls governments</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i="1">
              <a:solidFill>
                <a:schemeClr val="accent6">
                  <a:lumMod val="20000"/>
                  <a:lumOff val="80000"/>
                </a:schemeClr>
              </a:solidFill>
              <a:latin typeface="Lucida Sans Unicode" panose="020B0602030504020204" charset="0"/>
              <a:cs typeface="Lucida Sans Unicode" panose="020B060203050402020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31950" y="-27305"/>
            <a:ext cx="9144000" cy="1053465"/>
          </a:xfrm>
        </p:spPr>
        <p:txBody>
          <a:bodyPr>
            <a:normAutofit/>
          </a:bodyPr>
          <a:lstStyle/>
          <a:p>
            <a:r>
              <a:rPr lang="en-US" sz="4890">
                <a:solidFill>
                  <a:schemeClr val="accent6">
                    <a:lumMod val="20000"/>
                    <a:lumOff val="80000"/>
                  </a:schemeClr>
                </a:solidFill>
                <a:latin typeface="Lucida Sans Unicode" panose="020B0602030504020204" charset="0"/>
                <a:cs typeface="Lucida Sans Unicode" panose="020B0602030504020204" charset="0"/>
                <a:sym typeface="+mn-ea"/>
              </a:rPr>
              <a:t>Concentration of power</a:t>
            </a:r>
            <a:endParaRPr lang="en-US" sz="4890" dirty="0">
              <a:solidFill>
                <a:schemeClr val="accent6">
                  <a:lumMod val="20000"/>
                  <a:lumOff val="80000"/>
                </a:schemeClr>
              </a:solidFill>
            </a:endParaRPr>
          </a:p>
        </p:txBody>
      </p:sp>
      <p:graphicFrame>
        <p:nvGraphicFramePr>
          <p:cNvPr id="3" name="Table 2"/>
          <p:cNvGraphicFramePr/>
          <p:nvPr/>
        </p:nvGraphicFramePr>
        <p:xfrm>
          <a:off x="-635" y="766445"/>
          <a:ext cx="12193270" cy="6091555"/>
        </p:xfrm>
        <a:graphic>
          <a:graphicData uri="http://schemas.openxmlformats.org/drawingml/2006/table">
            <a:tbl>
              <a:tblPr firstRow="1" bandRow="1">
                <a:tableStyleId>{5C22544A-7EE6-4342-B048-85BDC9FD1C3A}</a:tableStyleId>
              </a:tblPr>
              <a:tblGrid>
                <a:gridCol w="9137015"/>
                <a:gridCol w="3056255"/>
              </a:tblGrid>
              <a:tr h="423545">
                <a:tc>
                  <a:txBody>
                    <a:bodyPr/>
                    <a:p>
                      <a:pPr>
                        <a:buNone/>
                      </a:pPr>
                      <a:r>
                        <a:rPr lang="en-US"/>
                        <a:t>Occupation </a:t>
                      </a:r>
                      <a:endParaRPr lang="en-US"/>
                    </a:p>
                  </a:txBody>
                  <a:tcPr>
                    <a:solidFill>
                      <a:srgbClr val="003333"/>
                    </a:solidFill>
                  </a:tcPr>
                </a:tc>
                <a:tc>
                  <a:txBody>
                    <a:bodyPr/>
                    <a:p>
                      <a:pPr>
                        <a:buNone/>
                      </a:pPr>
                      <a:r>
                        <a:rPr lang="en-US"/>
                        <a:t>Number</a:t>
                      </a:r>
                      <a:endParaRPr lang="en-US"/>
                    </a:p>
                  </a:txBody>
                  <a:tcPr>
                    <a:solidFill>
                      <a:srgbClr val="003333"/>
                    </a:solidFill>
                  </a:tcPr>
                </a:tc>
              </a:tr>
              <a:tr h="370205">
                <a:tc>
                  <a:txBody>
                    <a:bodyPr/>
                    <a:p>
                      <a:pPr>
                        <a:buNone/>
                      </a:pPr>
                      <a:r>
                        <a:rPr lang="en-US" sz="1800">
                          <a:solidFill>
                            <a:schemeClr val="tx1"/>
                          </a:solidFill>
                          <a:latin typeface="Lucida Sans Unicode" panose="020B0602030504020204" charset="0"/>
                          <a:cs typeface="Lucida Sans Unicode" panose="020B0602030504020204" charset="0"/>
                          <a:sym typeface="+mn-ea"/>
                        </a:rPr>
                        <a:t>Number of Legal Architects</a:t>
                      </a:r>
                      <a:endParaRPr lang="en-US" sz="1800">
                        <a:solidFill>
                          <a:schemeClr val="tx1"/>
                        </a:solidFill>
                        <a:latin typeface="Lucida Sans Unicode" panose="020B0602030504020204" charset="0"/>
                        <a:cs typeface="Lucida Sans Unicode" panose="020B0602030504020204" charset="0"/>
                        <a:sym typeface="+mn-ea"/>
                      </a:endParaRPr>
                    </a:p>
                  </a:txBody>
                  <a:tcPr/>
                </a:tc>
                <a:tc>
                  <a:txBody>
                    <a:bodyPr/>
                    <a:p>
                      <a:pPr>
                        <a:buNone/>
                      </a:pPr>
                      <a:r>
                        <a:rPr lang="en-US" sz="1800">
                          <a:solidFill>
                            <a:schemeClr val="tx1"/>
                          </a:solidFill>
                          <a:latin typeface="Lucida Sans Unicode" panose="020B0602030504020204" charset="0"/>
                          <a:cs typeface="Lucida Sans Unicode" panose="020B0602030504020204" charset="0"/>
                          <a:sym typeface="+mn-ea"/>
                        </a:rPr>
                        <a:t>45662</a:t>
                      </a:r>
                      <a:endParaRPr lang="en-US" sz="1800">
                        <a:solidFill>
                          <a:schemeClr val="tx1"/>
                        </a:solidFill>
                        <a:latin typeface="Lucida Sans Unicode" panose="020B0602030504020204" charset="0"/>
                        <a:cs typeface="Lucida Sans Unicode" panose="020B0602030504020204" charset="0"/>
                        <a:sym typeface="+mn-ea"/>
                      </a:endParaRPr>
                    </a:p>
                  </a:txBody>
                  <a:tcPr/>
                </a:tc>
              </a:tr>
              <a:tr h="369570">
                <a:tc>
                  <a:txBody>
                    <a:bodyPr/>
                    <a:p>
                      <a:pPr>
                        <a:buNone/>
                      </a:pPr>
                      <a:r>
                        <a:rPr lang="en-US" sz="1800">
                          <a:solidFill>
                            <a:schemeClr val="tx1"/>
                          </a:solidFill>
                          <a:latin typeface="Lucida Sans Unicode" panose="020B0602030504020204" charset="0"/>
                          <a:cs typeface="Lucida Sans Unicode" panose="020B0602030504020204" charset="0"/>
                          <a:sym typeface="+mn-ea"/>
                        </a:rPr>
                        <a:t>   Article 3 Federal Judges</a:t>
                      </a:r>
                      <a:r>
                        <a:rPr lang="en-US" sz="1800" baseline="30000">
                          <a:solidFill>
                            <a:schemeClr val="tx1"/>
                          </a:solidFill>
                          <a:latin typeface="Lucida Sans Unicode" panose="020B0602030504020204" charset="0"/>
                          <a:cs typeface="Lucida Sans Unicode" panose="020B0602030504020204" charset="0"/>
                          <a:sym typeface="+mn-ea"/>
                        </a:rPr>
                        <a:t>98</a:t>
                      </a:r>
                      <a:endParaRPr lang="en-US" sz="1800" baseline="30000">
                        <a:solidFill>
                          <a:schemeClr val="tx1"/>
                        </a:solidFill>
                        <a:latin typeface="Lucida Sans Unicode" panose="020B0602030504020204" charset="0"/>
                        <a:cs typeface="Lucida Sans Unicode" panose="020B0602030504020204" charset="0"/>
                        <a:sym typeface="+mn-ea"/>
                      </a:endParaRPr>
                    </a:p>
                  </a:txBody>
                  <a:tcPr/>
                </a:tc>
                <a:tc>
                  <a:txBody>
                    <a:bodyPr/>
                    <a:p>
                      <a:pPr>
                        <a:buNone/>
                      </a:pPr>
                      <a:r>
                        <a:rPr lang="en-US" sz="1800">
                          <a:solidFill>
                            <a:schemeClr val="tx1"/>
                          </a:solidFill>
                          <a:latin typeface="Lucida Sans Unicode" panose="020B0602030504020204" charset="0"/>
                          <a:cs typeface="Lucida Sans Unicode" panose="020B0602030504020204" charset="0"/>
                          <a:sym typeface="+mn-ea"/>
                        </a:rPr>
                        <a:t>874</a:t>
                      </a:r>
                      <a:endParaRPr lang="en-US" sz="1800">
                        <a:solidFill>
                          <a:schemeClr val="tx1"/>
                        </a:solidFill>
                        <a:latin typeface="Lucida Sans Unicode" panose="020B0602030504020204" charset="0"/>
                        <a:cs typeface="Lucida Sans Unicode" panose="020B0602030504020204" charset="0"/>
                        <a:sym typeface="+mn-ea"/>
                      </a:endParaRPr>
                    </a:p>
                  </a:txBody>
                  <a:tcPr/>
                </a:tc>
              </a:tr>
              <a:tr h="368935">
                <a:tc>
                  <a:txBody>
                    <a:bodyPr/>
                    <a:p>
                      <a:pPr>
                        <a:buNone/>
                      </a:pPr>
                      <a:r>
                        <a:rPr lang="en-US"/>
                        <a:t>    </a:t>
                      </a:r>
                      <a:r>
                        <a:rPr lang="en-US">
                          <a:solidFill>
                            <a:schemeClr val="tx1"/>
                          </a:solidFill>
                          <a:latin typeface="Lucida Sans Unicode" panose="020B0602030504020204" charset="0"/>
                          <a:cs typeface="Lucida Sans Unicode" panose="020B0602030504020204" charset="0"/>
                        </a:rPr>
                        <a:t>Total  State Judges</a:t>
                      </a:r>
                      <a:r>
                        <a:rPr lang="en-US" baseline="30000"/>
                        <a:t>99</a:t>
                      </a:r>
                      <a:r>
                        <a:rPr lang="en-US"/>
                        <a:t> </a:t>
                      </a:r>
                      <a:endParaRPr lang="en-US"/>
                    </a:p>
                  </a:txBody>
                  <a:tcPr/>
                </a:tc>
                <a:tc>
                  <a:txBody>
                    <a:bodyPr/>
                    <a:p>
                      <a:pPr>
                        <a:buNone/>
                      </a:pPr>
                      <a:r>
                        <a:rPr lang="en-US"/>
                        <a:t>32,289.6</a:t>
                      </a:r>
                      <a:endParaRPr lang="en-US"/>
                    </a:p>
                  </a:txBody>
                  <a:tcPr/>
                </a:tc>
              </a:tr>
              <a:tr h="369570">
                <a:tc>
                  <a:txBody>
                    <a:bodyPr/>
                    <a:p>
                      <a:pPr>
                        <a:buNone/>
                      </a:pPr>
                      <a:r>
                        <a:rPr lang="en-US">
                          <a:solidFill>
                            <a:schemeClr val="tx1"/>
                          </a:solidFill>
                          <a:latin typeface="Lucida Sans Unicode" panose="020B0602030504020204" charset="0"/>
                          <a:cs typeface="Lucida Sans Unicode" panose="020B0602030504020204" charset="0"/>
                        </a:rPr>
                        <a:t>   Number of Law Professors</a:t>
                      </a:r>
                      <a:r>
                        <a:rPr lang="en-US" baseline="30000"/>
                        <a:t>100 </a:t>
                      </a:r>
                      <a:endParaRPr lang="en-US" baseline="30000"/>
                    </a:p>
                  </a:txBody>
                  <a:tcPr/>
                </a:tc>
                <a:tc>
                  <a:txBody>
                    <a:bodyPr/>
                    <a:p>
                      <a:pPr>
                        <a:buNone/>
                      </a:pPr>
                      <a:r>
                        <a:rPr lang="en-US"/>
                        <a:t>12,498</a:t>
                      </a:r>
                      <a:endParaRPr lang="en-US"/>
                    </a:p>
                  </a:txBody>
                  <a:tcPr/>
                </a:tc>
              </a:tr>
              <a:tr h="424180">
                <a:tc>
                  <a:txBody>
                    <a:bodyPr/>
                    <a:p>
                      <a:pPr>
                        <a:buNone/>
                      </a:pPr>
                      <a:r>
                        <a:rPr lang="en-US">
                          <a:solidFill>
                            <a:schemeClr val="tx1"/>
                          </a:solidFill>
                          <a:latin typeface="Lucida Sans Unicode" panose="020B0602030504020204" charset="0"/>
                          <a:cs typeface="Lucida Sans Unicode" panose="020B0602030504020204" charset="0"/>
                        </a:rPr>
                        <a:t>   Other Legal Professionals – attorney</a:t>
                      </a:r>
                      <a:r>
                        <a:rPr lang="en-US"/>
                        <a:t>s</a:t>
                      </a:r>
                      <a:r>
                        <a:rPr lang="en-US" baseline="30000"/>
                        <a:t>101</a:t>
                      </a:r>
                      <a:r>
                        <a:rPr lang="en-US"/>
                        <a:t> </a:t>
                      </a:r>
                      <a:endParaRPr lang="en-US"/>
                    </a:p>
                  </a:txBody>
                  <a:tcPr/>
                </a:tc>
                <a:tc>
                  <a:txBody>
                    <a:bodyPr/>
                    <a:p>
                      <a:pPr>
                        <a:buNone/>
                      </a:pPr>
                      <a:r>
                        <a:rPr lang="en-US"/>
                        <a:t>507,000</a:t>
                      </a:r>
                      <a:endParaRPr lang="en-US"/>
                    </a:p>
                  </a:txBody>
                  <a:tcPr/>
                </a:tc>
              </a:tr>
              <a:tr h="398145">
                <a:tc>
                  <a:txBody>
                    <a:bodyPr/>
                    <a:p>
                      <a:pPr>
                        <a:buNone/>
                      </a:pPr>
                      <a:r>
                        <a:rPr lang="en-US">
                          <a:solidFill>
                            <a:schemeClr val="tx1"/>
                          </a:solidFill>
                          <a:latin typeface="Lucida Sans Unicode" panose="020B0602030504020204" charset="0"/>
                          <a:cs typeface="Lucida Sans Unicode" panose="020B0602030504020204" charset="0"/>
                        </a:rPr>
                        <a:t>Number of Businesses</a:t>
                      </a:r>
                      <a:r>
                        <a:rPr lang="en-US" baseline="30000"/>
                        <a:t>102</a:t>
                      </a:r>
                      <a:r>
                        <a:rPr lang="en-US"/>
                        <a:t> </a:t>
                      </a:r>
                      <a:endParaRPr lang="en-US"/>
                    </a:p>
                  </a:txBody>
                  <a:tcPr/>
                </a:tc>
                <a:tc>
                  <a:txBody>
                    <a:bodyPr/>
                    <a:p>
                      <a:pPr>
                        <a:buNone/>
                      </a:pPr>
                      <a:r>
                        <a:rPr lang="en-US"/>
                        <a:t>5,734,538</a:t>
                      </a:r>
                      <a:endParaRPr lang="en-US"/>
                    </a:p>
                  </a:txBody>
                  <a:tcPr/>
                </a:tc>
              </a:tr>
              <a:tr h="371475">
                <a:tc>
                  <a:txBody>
                    <a:bodyPr/>
                    <a:p>
                      <a:pPr>
                        <a:buNone/>
                      </a:pPr>
                      <a:r>
                        <a:rPr lang="en-US">
                          <a:solidFill>
                            <a:schemeClr val="tx1"/>
                          </a:solidFill>
                          <a:latin typeface="Lucida Sans Unicode" panose="020B0602030504020204" charset="0"/>
                          <a:cs typeface="Lucida Sans Unicode" panose="020B0602030504020204" charset="0"/>
                        </a:rPr>
                        <a:t>   Number of Businesses employing 100 or more</a:t>
                      </a:r>
                      <a:r>
                        <a:rPr lang="en-US" baseline="30000"/>
                        <a:t>103 </a:t>
                      </a:r>
                      <a:endParaRPr lang="en-US" baseline="30000"/>
                    </a:p>
                  </a:txBody>
                  <a:tcPr/>
                </a:tc>
                <a:tc>
                  <a:txBody>
                    <a:bodyPr/>
                    <a:p>
                      <a:pPr>
                        <a:buNone/>
                      </a:pPr>
                      <a:r>
                        <a:rPr lang="en-US"/>
                        <a:t>99,009</a:t>
                      </a:r>
                      <a:r>
                        <a:rPr lang="en-US" baseline="30000"/>
                        <a:t>104</a:t>
                      </a:r>
                      <a:endParaRPr lang="en-US"/>
                    </a:p>
                  </a:txBody>
                  <a:tcPr/>
                </a:tc>
              </a:tr>
              <a:tr h="368935">
                <a:tc>
                  <a:txBody>
                    <a:bodyPr/>
                    <a:p>
                      <a:pPr>
                        <a:buNone/>
                      </a:pPr>
                      <a:r>
                        <a:rPr lang="en-US">
                          <a:solidFill>
                            <a:schemeClr val="tx1"/>
                          </a:solidFill>
                          <a:latin typeface="Lucida Sans Unicode" panose="020B0602030504020204" charset="0"/>
                          <a:cs typeface="Lucida Sans Unicode" panose="020B0602030504020204" charset="0"/>
                        </a:rPr>
                        <a:t>Managers of Natural Sciences</a:t>
                      </a:r>
                      <a:r>
                        <a:rPr lang="en-US" baseline="30000"/>
                        <a:t>105 </a:t>
                      </a:r>
                      <a:endParaRPr lang="en-US" baseline="30000"/>
                    </a:p>
                  </a:txBody>
                  <a:tcPr/>
                </a:tc>
                <a:tc>
                  <a:txBody>
                    <a:bodyPr/>
                    <a:p>
                      <a:pPr>
                        <a:buNone/>
                      </a:pPr>
                      <a:r>
                        <a:rPr lang="en-US"/>
                        <a:t>43,060</a:t>
                      </a:r>
                      <a:endParaRPr lang="en-US"/>
                    </a:p>
                  </a:txBody>
                  <a:tcPr/>
                </a:tc>
              </a:tr>
              <a:tr h="410210">
                <a:tc>
                  <a:txBody>
                    <a:bodyPr/>
                    <a:p>
                      <a:pPr>
                        <a:buNone/>
                      </a:pPr>
                      <a:r>
                        <a:rPr lang="en-US"/>
                        <a:t>Real estate1</a:t>
                      </a:r>
                      <a:r>
                        <a:rPr lang="en-US" baseline="30000"/>
                        <a:t>06</a:t>
                      </a:r>
                      <a:r>
                        <a:rPr lang="en-US"/>
                        <a:t> </a:t>
                      </a:r>
                      <a:endParaRPr lang="en-US"/>
                    </a:p>
                  </a:txBody>
                  <a:tcPr/>
                </a:tc>
                <a:tc>
                  <a:txBody>
                    <a:bodyPr/>
                    <a:p>
                      <a:pPr>
                        <a:buNone/>
                      </a:pPr>
                      <a:r>
                        <a:rPr lang="en-US"/>
                        <a:t>159,700</a:t>
                      </a:r>
                      <a:endParaRPr lang="en-US"/>
                    </a:p>
                  </a:txBody>
                  <a:tcPr/>
                </a:tc>
              </a:tr>
              <a:tr h="369570">
                <a:tc>
                  <a:txBody>
                    <a:bodyPr/>
                    <a:p>
                      <a:pPr>
                        <a:buNone/>
                      </a:pPr>
                      <a:r>
                        <a:rPr lang="en-US"/>
                        <a:t>Social Services and Religious workers1</a:t>
                      </a:r>
                      <a:r>
                        <a:rPr lang="en-US" baseline="30000"/>
                        <a:t>07</a:t>
                      </a:r>
                      <a:r>
                        <a:rPr lang="en-US"/>
                        <a:t> </a:t>
                      </a:r>
                      <a:endParaRPr lang="en-US"/>
                    </a:p>
                  </a:txBody>
                  <a:tcPr/>
                </a:tc>
                <a:tc>
                  <a:txBody>
                    <a:bodyPr/>
                    <a:p>
                      <a:pPr>
                        <a:buNone/>
                      </a:pPr>
                      <a:r>
                        <a:rPr lang="en-US"/>
                        <a:t>1,861,750</a:t>
                      </a:r>
                      <a:endParaRPr lang="en-US"/>
                    </a:p>
                  </a:txBody>
                  <a:tcPr/>
                </a:tc>
              </a:tr>
              <a:tr h="369570">
                <a:tc>
                  <a:txBody>
                    <a:bodyPr/>
                    <a:p>
                      <a:pPr>
                        <a:buNone/>
                      </a:pPr>
                      <a:r>
                        <a:rPr lang="en-US"/>
                        <a:t>Public School administrators</a:t>
                      </a:r>
                      <a:r>
                        <a:rPr lang="en-US" baseline="30000"/>
                        <a:t>108</a:t>
                      </a:r>
                      <a:r>
                        <a:rPr lang="en-US"/>
                        <a:t> </a:t>
                      </a:r>
                      <a:endParaRPr lang="en-US"/>
                    </a:p>
                  </a:txBody>
                  <a:tcPr/>
                </a:tc>
                <a:tc>
                  <a:txBody>
                    <a:bodyPr/>
                    <a:p>
                      <a:pPr>
                        <a:buNone/>
                      </a:pPr>
                      <a:r>
                        <a:rPr lang="en-US"/>
                        <a:t>50,000</a:t>
                      </a:r>
                      <a:endParaRPr lang="en-US"/>
                    </a:p>
                  </a:txBody>
                  <a:tcPr/>
                </a:tc>
              </a:tr>
              <a:tr h="368935">
                <a:tc>
                  <a:txBody>
                    <a:bodyPr/>
                    <a:p>
                      <a:pPr>
                        <a:buNone/>
                      </a:pPr>
                      <a:r>
                        <a:rPr lang="en-US"/>
                        <a:t>Police and Sheriff’s Patrol Officers</a:t>
                      </a:r>
                      <a:r>
                        <a:rPr lang="en-US" baseline="30000"/>
                        <a:t>109 </a:t>
                      </a:r>
                      <a:endParaRPr lang="en-US" baseline="30000"/>
                    </a:p>
                  </a:txBody>
                  <a:tcPr/>
                </a:tc>
                <a:tc>
                  <a:txBody>
                    <a:bodyPr/>
                    <a:p>
                      <a:pPr>
                        <a:buNone/>
                      </a:pPr>
                      <a:r>
                        <a:rPr lang="en-US"/>
                        <a:t>633,710</a:t>
                      </a:r>
                      <a:endParaRPr lang="en-US"/>
                    </a:p>
                  </a:txBody>
                  <a:tcPr/>
                </a:tc>
              </a:tr>
              <a:tr h="370205">
                <a:tc>
                  <a:txBody>
                    <a:bodyPr/>
                    <a:p>
                      <a:pPr>
                        <a:buNone/>
                      </a:pPr>
                      <a:r>
                        <a:rPr lang="en-US"/>
                        <a:t>Editors</a:t>
                      </a:r>
                      <a:r>
                        <a:rPr lang="en-US" baseline="30000"/>
                        <a:t>110</a:t>
                      </a:r>
                      <a:r>
                        <a:rPr lang="en-US"/>
                        <a:t> </a:t>
                      </a:r>
                      <a:endParaRPr lang="en-US"/>
                    </a:p>
                  </a:txBody>
                  <a:tcPr/>
                </a:tc>
                <a:tc>
                  <a:txBody>
                    <a:bodyPr/>
                    <a:p>
                      <a:pPr>
                        <a:buNone/>
                      </a:pPr>
                      <a:r>
                        <a:rPr lang="en-US"/>
                        <a:t>110,010</a:t>
                      </a:r>
                      <a:endParaRPr lang="en-US"/>
                    </a:p>
                  </a:txBody>
                  <a:tcPr/>
                </a:tc>
              </a:tr>
              <a:tr h="368935">
                <a:tc>
                  <a:txBody>
                    <a:bodyPr/>
                    <a:p>
                      <a:pPr>
                        <a:buNone/>
                      </a:pPr>
                      <a:r>
                        <a:rPr lang="en-US"/>
                        <a:t>Producers and Directors</a:t>
                      </a:r>
                      <a:r>
                        <a:rPr lang="en-US" baseline="30000"/>
                        <a:t>111 </a:t>
                      </a:r>
                      <a:endParaRPr lang="en-US" baseline="30000"/>
                    </a:p>
                  </a:txBody>
                  <a:tcPr/>
                </a:tc>
                <a:tc>
                  <a:txBody>
                    <a:bodyPr/>
                    <a:p>
                      <a:pPr>
                        <a:buNone/>
                      </a:pPr>
                      <a:r>
                        <a:rPr lang="en-US"/>
                        <a:t>78,060</a:t>
                      </a:r>
                      <a:endParaRPr lang="en-US"/>
                    </a:p>
                  </a:txBody>
                  <a:tcPr/>
                </a:tc>
              </a:tr>
              <a:tr h="369570">
                <a:tc>
                  <a:txBody>
                    <a:bodyPr/>
                    <a:p>
                      <a:pPr>
                        <a:buNone/>
                      </a:pPr>
                      <a:r>
                        <a:rPr lang="en-US"/>
                        <a:t>Total </a:t>
                      </a:r>
                      <a:endParaRPr lang="en-US"/>
                    </a:p>
                  </a:txBody>
                  <a:tcPr>
                    <a:solidFill>
                      <a:schemeClr val="accent6">
                        <a:lumMod val="60000"/>
                        <a:lumOff val="40000"/>
                      </a:schemeClr>
                    </a:solidFill>
                  </a:tcPr>
                </a:tc>
                <a:tc>
                  <a:txBody>
                    <a:bodyPr/>
                    <a:p>
                      <a:pPr>
                        <a:buNone/>
                      </a:pPr>
                      <a:r>
                        <a:rPr lang="en-US"/>
                        <a:t>3,399,148</a:t>
                      </a:r>
                      <a:endParaRPr lang="en-US"/>
                    </a:p>
                  </a:txBody>
                  <a:tcPr>
                    <a:solidFill>
                      <a:schemeClr val="accent6">
                        <a:lumMod val="60000"/>
                        <a:lumOff val="40000"/>
                      </a:schemeClr>
                    </a:solidFill>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44855" y="116840"/>
            <a:ext cx="10701655" cy="678815"/>
          </a:xfrm>
        </p:spPr>
        <p:txBody>
          <a:bodyPr>
            <a:noAutofit/>
          </a:bodyPr>
          <a:lstStyle/>
          <a:p>
            <a:r>
              <a:rPr lang="en-US" sz="3600">
                <a:solidFill>
                  <a:schemeClr val="accent6">
                    <a:lumMod val="20000"/>
                    <a:lumOff val="80000"/>
                  </a:schemeClr>
                </a:solidFill>
                <a:latin typeface="Lucida Sans Unicode" panose="020B0602030504020204" charset="0"/>
                <a:cs typeface="Lucida Sans Unicode" panose="020B0602030504020204" charset="0"/>
                <a:sym typeface="+mn-ea"/>
              </a:rPr>
              <a:t>She uses propaganda to drunken the masses</a:t>
            </a:r>
            <a:endParaRPr lang="en-US" sz="3600" dirty="0">
              <a:solidFill>
                <a:schemeClr val="accent6">
                  <a:lumMod val="20000"/>
                  <a:lumOff val="80000"/>
                </a:schemeClr>
              </a:solidFill>
              <a:latin typeface="Lucida Sans Unicode" panose="020B0602030504020204" charset="0"/>
              <a:cs typeface="Lucida Sans Unicode" panose="020B0602030504020204" charset="0"/>
              <a:sym typeface="+mn-ea"/>
            </a:endParaRPr>
          </a:p>
        </p:txBody>
      </p:sp>
      <p:sp>
        <p:nvSpPr>
          <p:cNvPr id="6" name="Text Box 5"/>
          <p:cNvSpPr txBox="1"/>
          <p:nvPr/>
        </p:nvSpPr>
        <p:spPr>
          <a:xfrm>
            <a:off x="231775" y="1026160"/>
            <a:ext cx="11729085" cy="3784600"/>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Mystery Babylon's propaganda is described as “the wine of her fornication.”</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Concentration of media control.</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Big Tech Censorship. </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Shift towards gnostic epistemology</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i="1">
              <a:solidFill>
                <a:schemeClr val="accent6">
                  <a:lumMod val="20000"/>
                  <a:lumOff val="80000"/>
                </a:schemeClr>
              </a:solidFill>
              <a:latin typeface="Lucida Sans Unicode" panose="020B0602030504020204" charset="0"/>
              <a:cs typeface="Lucida Sans Unicode" panose="020B060203050402020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1775" y="116840"/>
            <a:ext cx="11729720" cy="678815"/>
          </a:xfrm>
        </p:spPr>
        <p:txBody>
          <a:bodyPr>
            <a:noAutofit/>
          </a:bodyPr>
          <a:lstStyle/>
          <a:p>
            <a:r>
              <a:rPr lang="en-US" sz="3200">
                <a:solidFill>
                  <a:schemeClr val="accent6">
                    <a:lumMod val="20000"/>
                    <a:lumOff val="80000"/>
                  </a:schemeClr>
                </a:solidFill>
                <a:latin typeface="Lucida Sans Unicode" panose="020B0602030504020204" charset="0"/>
                <a:cs typeface="Lucida Sans Unicode" panose="020B0602030504020204" charset="0"/>
                <a:sym typeface="+mn-ea"/>
              </a:rPr>
              <a:t>Propaganda as “the wine of her fornication.”</a:t>
            </a:r>
            <a:endParaRPr lang="en-US" sz="3200" dirty="0">
              <a:solidFill>
                <a:schemeClr val="accent6">
                  <a:lumMod val="20000"/>
                  <a:lumOff val="80000"/>
                </a:schemeClr>
              </a:solidFill>
              <a:latin typeface="Lucida Sans Unicode" panose="020B0602030504020204" charset="0"/>
              <a:cs typeface="Lucida Sans Unicode" panose="020B0602030504020204" charset="0"/>
              <a:sym typeface="+mn-ea"/>
            </a:endParaRPr>
          </a:p>
        </p:txBody>
      </p:sp>
      <p:sp>
        <p:nvSpPr>
          <p:cNvPr id="6" name="Text Box 5"/>
          <p:cNvSpPr txBox="1"/>
          <p:nvPr/>
        </p:nvSpPr>
        <p:spPr>
          <a:xfrm>
            <a:off x="231775" y="1026160"/>
            <a:ext cx="11729085" cy="5631180"/>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She seduces leaders of platforms so that they deceive their followers</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indent="0" algn="just">
              <a:buFont typeface="Arial" panose="020B0604020202020204" pitchFamily="34" charset="0"/>
              <a:buNone/>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lvl="4" indent="0" algn="just">
              <a:buNone/>
            </a:pPr>
            <a:r>
              <a:rPr lang="en-US" sz="2400">
                <a:solidFill>
                  <a:schemeClr val="accent6">
                    <a:lumMod val="20000"/>
                    <a:lumOff val="80000"/>
                  </a:schemeClr>
                </a:solidFill>
                <a:latin typeface="Lucida Sans Unicode" panose="020B0602030504020204" charset="0"/>
                <a:cs typeface="Lucida Sans Unicode" panose="020B0602030504020204" charset="0"/>
              </a:rPr>
              <a:t>For all nations have drunk of the wine of the wrath of her fornication, and the kings of the earth have committed fornication with her, and the merchants of the earth are waxed rich through the abundance of her delicacies.</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indent="0" algn="r">
              <a:buNone/>
            </a:pPr>
            <a:r>
              <a:rPr lang="en-US" sz="2400">
                <a:solidFill>
                  <a:schemeClr val="accent6">
                    <a:lumMod val="20000"/>
                    <a:lumOff val="80000"/>
                  </a:schemeClr>
                </a:solidFill>
                <a:latin typeface="Lucida Sans Unicode" panose="020B0602030504020204" charset="0"/>
                <a:cs typeface="Lucida Sans Unicode" panose="020B0602030504020204" charset="0"/>
              </a:rPr>
              <a:t>-Revelation 18:3 KJV</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indent="0" algn="r">
              <a:buNone/>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Due to the illicit love relationship to the harlot, their allegience is to her rather than the people group they are supposed to represent.</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In turn they put out propaganda to their trusting followers</a:t>
            </a:r>
            <a:endParaRPr lang="en-US" sz="2400" i="1">
              <a:solidFill>
                <a:schemeClr val="accent6">
                  <a:lumMod val="20000"/>
                  <a:lumOff val="80000"/>
                </a:schemeClr>
              </a:solidFill>
              <a:latin typeface="Lucida Sans Unicode" panose="020B0602030504020204" charset="0"/>
              <a:cs typeface="Lucida Sans Unicode" panose="020B060203050402020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44855" y="116840"/>
            <a:ext cx="10701655" cy="678815"/>
          </a:xfrm>
        </p:spPr>
        <p:txBody>
          <a:bodyPr>
            <a:noAutofit/>
          </a:bodyPr>
          <a:lstStyle/>
          <a:p>
            <a:r>
              <a:rPr lang="en-US" sz="3600">
                <a:solidFill>
                  <a:schemeClr val="accent6">
                    <a:lumMod val="20000"/>
                    <a:lumOff val="80000"/>
                  </a:schemeClr>
                </a:solidFill>
                <a:latin typeface="Lucida Sans Unicode" panose="020B0602030504020204" charset="0"/>
                <a:cs typeface="Lucida Sans Unicode" panose="020B0602030504020204" charset="0"/>
                <a:sym typeface="+mn-ea"/>
              </a:rPr>
              <a:t>She uses propaganda to drunken the masses</a:t>
            </a:r>
            <a:endParaRPr lang="en-US" sz="3600" dirty="0">
              <a:solidFill>
                <a:schemeClr val="accent6">
                  <a:lumMod val="20000"/>
                  <a:lumOff val="80000"/>
                </a:schemeClr>
              </a:solidFill>
              <a:latin typeface="Lucida Sans Unicode" panose="020B0602030504020204" charset="0"/>
              <a:cs typeface="Lucida Sans Unicode" panose="020B0602030504020204" charset="0"/>
              <a:sym typeface="+mn-ea"/>
            </a:endParaRPr>
          </a:p>
        </p:txBody>
      </p:sp>
      <p:sp>
        <p:nvSpPr>
          <p:cNvPr id="6" name="Text Box 5"/>
          <p:cNvSpPr txBox="1"/>
          <p:nvPr/>
        </p:nvSpPr>
        <p:spPr>
          <a:xfrm>
            <a:off x="231775" y="1026160"/>
            <a:ext cx="11729085" cy="526224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Concentration of media control.</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Big Tech Censorship. </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Shift towards gnostic epistemology</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i="1">
              <a:solidFill>
                <a:schemeClr val="accent6">
                  <a:lumMod val="20000"/>
                  <a:lumOff val="80000"/>
                </a:schemeClr>
              </a:solidFill>
              <a:latin typeface="Lucida Sans Unicode" panose="020B0602030504020204" charset="0"/>
              <a:cs typeface="Lucida Sans Unicode" panose="020B060203050402020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44855" y="116840"/>
            <a:ext cx="10701655" cy="678815"/>
          </a:xfrm>
        </p:spPr>
        <p:txBody>
          <a:bodyPr>
            <a:noAutofit/>
          </a:bodyPr>
          <a:lstStyle/>
          <a:p>
            <a:r>
              <a:rPr lang="en-US" sz="3600">
                <a:solidFill>
                  <a:schemeClr val="accent6">
                    <a:lumMod val="20000"/>
                    <a:lumOff val="80000"/>
                  </a:schemeClr>
                </a:solidFill>
                <a:latin typeface="Lucida Sans Unicode" panose="020B0602030504020204" charset="0"/>
                <a:cs typeface="Lucida Sans Unicode" panose="020B0602030504020204" charset="0"/>
                <a:sym typeface="+mn-ea"/>
              </a:rPr>
              <a:t>Concentration of media control</a:t>
            </a:r>
            <a:endParaRPr lang="en-US" sz="3600" dirty="0">
              <a:solidFill>
                <a:schemeClr val="accent6">
                  <a:lumMod val="20000"/>
                  <a:lumOff val="80000"/>
                </a:schemeClr>
              </a:solidFill>
              <a:latin typeface="Lucida Sans Unicode" panose="020B0602030504020204" charset="0"/>
              <a:cs typeface="Lucida Sans Unicode" panose="020B0602030504020204" charset="0"/>
              <a:sym typeface="+mn-ea"/>
            </a:endParaRPr>
          </a:p>
        </p:txBody>
      </p:sp>
      <p:sp>
        <p:nvSpPr>
          <p:cNvPr id="6" name="Text Box 5"/>
          <p:cNvSpPr txBox="1"/>
          <p:nvPr/>
        </p:nvSpPr>
        <p:spPr>
          <a:xfrm>
            <a:off x="231140" y="551180"/>
            <a:ext cx="11729085" cy="304609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Six companies, with 232 total executives, control 90% of America's media market </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i="1">
              <a:solidFill>
                <a:schemeClr val="accent6">
                  <a:lumMod val="20000"/>
                  <a:lumOff val="80000"/>
                </a:schemeClr>
              </a:solidFill>
              <a:latin typeface="Lucida Sans Unicode" panose="020B0602030504020204" charset="0"/>
              <a:cs typeface="Lucida Sans Unicode" panose="020B0602030504020204" charset="0"/>
            </a:endParaRPr>
          </a:p>
        </p:txBody>
      </p:sp>
      <p:pic>
        <p:nvPicPr>
          <p:cNvPr id="4" name="Picture 3" descr="pic0"/>
          <p:cNvPicPr>
            <a:picLocks noChangeAspect="1"/>
          </p:cNvPicPr>
          <p:nvPr/>
        </p:nvPicPr>
        <p:blipFill>
          <a:blip r:embed="rId1"/>
          <a:stretch>
            <a:fillRect/>
          </a:stretch>
        </p:blipFill>
        <p:spPr>
          <a:xfrm>
            <a:off x="3500120" y="1384935"/>
            <a:ext cx="6510020" cy="547751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44855" y="116840"/>
            <a:ext cx="10701655" cy="678815"/>
          </a:xfrm>
        </p:spPr>
        <p:txBody>
          <a:bodyPr>
            <a:noAutofit/>
          </a:bodyPr>
          <a:lstStyle/>
          <a:p>
            <a:r>
              <a:rPr lang="en-US" sz="3600">
                <a:solidFill>
                  <a:schemeClr val="accent6">
                    <a:lumMod val="20000"/>
                    <a:lumOff val="80000"/>
                  </a:schemeClr>
                </a:solidFill>
                <a:latin typeface="Lucida Sans Unicode" panose="020B0602030504020204" charset="0"/>
                <a:cs typeface="Lucida Sans Unicode" panose="020B0602030504020204" charset="0"/>
                <a:sym typeface="+mn-ea"/>
              </a:rPr>
              <a:t>Big Tech Censorship</a:t>
            </a:r>
            <a:endParaRPr lang="en-US" sz="3600" dirty="0">
              <a:solidFill>
                <a:schemeClr val="accent6">
                  <a:lumMod val="20000"/>
                  <a:lumOff val="80000"/>
                </a:schemeClr>
              </a:solidFill>
              <a:latin typeface="Lucida Sans Unicode" panose="020B0602030504020204" charset="0"/>
              <a:cs typeface="Lucida Sans Unicode" panose="020B0602030504020204" charset="0"/>
              <a:sym typeface="+mn-ea"/>
            </a:endParaRPr>
          </a:p>
        </p:txBody>
      </p:sp>
      <p:sp>
        <p:nvSpPr>
          <p:cNvPr id="6" name="Text Box 5"/>
          <p:cNvSpPr txBox="1"/>
          <p:nvPr/>
        </p:nvSpPr>
        <p:spPr>
          <a:xfrm>
            <a:off x="231775" y="1026160"/>
            <a:ext cx="11729085" cy="630872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There has been a clearly established pattern of discrimination against conservatives and Evangelicals</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10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Numerous insiders have come out testifying that there is culture/policies of hostility to Conservatives and Evangelicals.</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10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Section 230 of FCC regs gives social media giants a privileged position that allows them to cherry pick between publisher and platform. </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800100" lvl="1"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Publishers can moderate, but  are subject to lawsuit for libel, etc</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800100" lvl="1"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Platforms are exempt from such lawsuit, but cannot moderate legal content</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800100" lvl="1"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Because they are “free,” There is no contract to enforce; they can violate their own terms at will</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800100" lvl="1"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lvl="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There are currently  congressional hearings over Big Tech Censorship</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i="1">
              <a:solidFill>
                <a:schemeClr val="accent6">
                  <a:lumMod val="20000"/>
                  <a:lumOff val="80000"/>
                </a:schemeClr>
              </a:solidFill>
              <a:latin typeface="Lucida Sans Unicode" panose="020B0602030504020204" charset="0"/>
              <a:cs typeface="Lucida Sans Unicode" panose="020B060203050402020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44855" y="116840"/>
            <a:ext cx="10701655" cy="678815"/>
          </a:xfrm>
        </p:spPr>
        <p:txBody>
          <a:bodyPr>
            <a:noAutofit/>
          </a:bodyPr>
          <a:lstStyle/>
          <a:p>
            <a:r>
              <a:rPr lang="en-US" sz="3600">
                <a:solidFill>
                  <a:schemeClr val="accent6">
                    <a:lumMod val="20000"/>
                    <a:lumOff val="80000"/>
                  </a:schemeClr>
                </a:solidFill>
                <a:latin typeface="Lucida Sans Unicode" panose="020B0602030504020204" charset="0"/>
                <a:cs typeface="Lucida Sans Unicode" panose="020B0602030504020204" charset="0"/>
                <a:sym typeface="+mn-ea"/>
              </a:rPr>
              <a:t>Shift towards gnostic epistemology</a:t>
            </a:r>
            <a:endParaRPr lang="en-US" sz="3600" dirty="0">
              <a:solidFill>
                <a:schemeClr val="accent6">
                  <a:lumMod val="20000"/>
                  <a:lumOff val="80000"/>
                </a:schemeClr>
              </a:solidFill>
              <a:latin typeface="Lucida Sans Unicode" panose="020B0602030504020204" charset="0"/>
              <a:cs typeface="Lucida Sans Unicode" panose="020B0602030504020204" charset="0"/>
              <a:sym typeface="+mn-ea"/>
            </a:endParaRPr>
          </a:p>
        </p:txBody>
      </p:sp>
      <p:sp>
        <p:nvSpPr>
          <p:cNvPr id="6" name="Text Box 5"/>
          <p:cNvSpPr txBox="1"/>
          <p:nvPr/>
        </p:nvSpPr>
        <p:spPr>
          <a:xfrm>
            <a:off x="231775" y="1026160"/>
            <a:ext cx="11729085" cy="513905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There is a shift away rom public to private knowledge requiring privileged access</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10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Science and other empirical fields are moving away from  testing towards official consensus</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10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Shift  away from knowledge claimants having a burden to persuade the conscience to a burden on the conscience to  put their beliefs in line with the “authorities” and the “experts.”</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10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The automatc dismissal of “conspiracy” theories gives mainstream, offical theories special, gnostic status as they can no longer be challenged or subject to falsification tests. </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1000" i="1">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Critical Race Theory leads to ethnic gnosticism where only the oppressed have private knowledge of their oppression. Who decides who is oppressed?</a:t>
            </a:r>
            <a:endParaRPr lang="en-US" sz="2400">
              <a:solidFill>
                <a:schemeClr val="accent6">
                  <a:lumMod val="20000"/>
                  <a:lumOff val="80000"/>
                </a:schemeClr>
              </a:solidFill>
              <a:latin typeface="Lucida Sans Unicode" panose="020B0602030504020204" charset="0"/>
              <a:cs typeface="Lucida Sans Unicode" panose="020B060203050402020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31950" y="-27305"/>
            <a:ext cx="9144000" cy="1053465"/>
          </a:xfrm>
        </p:spPr>
        <p:txBody>
          <a:bodyPr>
            <a:normAutofit/>
          </a:bodyPr>
          <a:lstStyle/>
          <a:p>
            <a:r>
              <a:rPr lang="en-US" sz="5335">
                <a:solidFill>
                  <a:schemeClr val="accent6">
                    <a:lumMod val="20000"/>
                    <a:lumOff val="80000"/>
                  </a:schemeClr>
                </a:solidFill>
                <a:latin typeface="Lucida Sans Unicode" panose="020B0602030504020204" charset="0"/>
                <a:cs typeface="Lucida Sans Unicode" panose="020B0602030504020204" charset="0"/>
                <a:sym typeface="+mn-ea"/>
              </a:rPr>
              <a:t>She persecutes the saints</a:t>
            </a:r>
            <a:endParaRPr lang="en-US" sz="5335" dirty="0">
              <a:solidFill>
                <a:schemeClr val="accent6">
                  <a:lumMod val="20000"/>
                  <a:lumOff val="80000"/>
                </a:schemeClr>
              </a:solidFill>
            </a:endParaRPr>
          </a:p>
        </p:txBody>
      </p:sp>
      <p:sp>
        <p:nvSpPr>
          <p:cNvPr id="6" name="Text Box 5"/>
          <p:cNvSpPr txBox="1"/>
          <p:nvPr/>
        </p:nvSpPr>
        <p:spPr>
          <a:xfrm>
            <a:off x="231775" y="1026160"/>
            <a:ext cx="11729085" cy="4154170"/>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Th use Repressive Tolerance</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De-platforming and cancel culture</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Hate Trump narrative used to argue that Evangelical Christian are dangerous “deplorables.”</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All of this will be used as an argument for a one world state church to regulate religion - this will segway to the Antichrist.</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i="1">
              <a:solidFill>
                <a:schemeClr val="accent6">
                  <a:lumMod val="20000"/>
                  <a:lumOff val="80000"/>
                </a:schemeClr>
              </a:solidFill>
              <a:latin typeface="Lucida Sans Unicode" panose="020B0602030504020204" charset="0"/>
              <a:cs typeface="Lucida Sans Unicode" panose="020B060203050402020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31950" y="-27305"/>
            <a:ext cx="9144000" cy="1053465"/>
          </a:xfrm>
        </p:spPr>
        <p:txBody>
          <a:bodyPr>
            <a:normAutofit fontScale="90000"/>
          </a:bodyPr>
          <a:lstStyle/>
          <a:p>
            <a:r>
              <a:rPr lang="en-US" sz="4000" b="1">
                <a:solidFill>
                  <a:schemeClr val="accent6">
                    <a:lumMod val="20000"/>
                    <a:lumOff val="80000"/>
                  </a:schemeClr>
                </a:solidFill>
                <a:latin typeface="Lucida Sans Unicode" panose="020B0602030504020204" charset="0"/>
                <a:cs typeface="Lucida Sans Unicode" panose="020B0602030504020204" charset="0"/>
                <a:sym typeface="+mn-ea"/>
              </a:rPr>
              <a:t>Full marriage to Christ is the endgame</a:t>
            </a:r>
            <a:endParaRPr lang="en-US" sz="4000" dirty="0">
              <a:solidFill>
                <a:schemeClr val="accent6">
                  <a:lumMod val="20000"/>
                  <a:lumOff val="80000"/>
                </a:schemeClr>
              </a:solidFill>
            </a:endParaRPr>
          </a:p>
        </p:txBody>
      </p:sp>
      <p:sp>
        <p:nvSpPr>
          <p:cNvPr id="6" name="Text Box 5"/>
          <p:cNvSpPr txBox="1"/>
          <p:nvPr/>
        </p:nvSpPr>
        <p:spPr>
          <a:xfrm>
            <a:off x="231140" y="1026160"/>
            <a:ext cx="11729085" cy="953135"/>
          </a:xfrm>
          <a:prstGeom prst="rect">
            <a:avLst/>
          </a:prstGeom>
          <a:noFill/>
        </p:spPr>
        <p:txBody>
          <a:bodyPr wrap="square" rtlCol="0">
            <a:spAutoFit/>
          </a:bodyPr>
          <a:p>
            <a:pPr indent="0" algn="ctr">
              <a:buNone/>
            </a:pPr>
            <a:r>
              <a:rPr lang="en-US" sz="2800" b="1">
                <a:solidFill>
                  <a:schemeClr val="accent6">
                    <a:lumMod val="20000"/>
                    <a:lumOff val="80000"/>
                  </a:schemeClr>
                </a:solidFill>
                <a:latin typeface="Lucida Sans Unicode" panose="020B0602030504020204" charset="0"/>
                <a:cs typeface="Lucida Sans Unicode" panose="020B0602030504020204" charset="0"/>
                <a:sym typeface="+mn-ea"/>
              </a:rPr>
              <a:t>The marriage supper</a:t>
            </a:r>
            <a:endParaRPr lang="en-US" sz="2800" b="1">
              <a:solidFill>
                <a:schemeClr val="accent6">
                  <a:lumMod val="20000"/>
                  <a:lumOff val="80000"/>
                </a:schemeClr>
              </a:solidFill>
              <a:latin typeface="Lucida Sans Unicode" panose="020B0602030504020204" charset="0"/>
              <a:cs typeface="Lucida Sans Unicode" panose="020B0602030504020204" charset="0"/>
            </a:endParaRPr>
          </a:p>
          <a:p>
            <a:pPr indent="0" algn="just">
              <a:buFont typeface="Arial" panose="020B0604020202020204" pitchFamily="34" charset="0"/>
              <a:buNone/>
            </a:pPr>
            <a:endParaRPr lang="en-US" sz="2800" b="1"/>
          </a:p>
        </p:txBody>
      </p:sp>
      <p:sp>
        <p:nvSpPr>
          <p:cNvPr id="4" name="Text Box 3"/>
          <p:cNvSpPr txBox="1"/>
          <p:nvPr/>
        </p:nvSpPr>
        <p:spPr>
          <a:xfrm>
            <a:off x="231140" y="4594225"/>
            <a:ext cx="11729085" cy="460375"/>
          </a:xfrm>
          <a:prstGeom prst="rect">
            <a:avLst/>
          </a:prstGeom>
          <a:noFill/>
        </p:spPr>
        <p:txBody>
          <a:bodyPr wrap="square" rtlCol="0">
            <a:spAutoFit/>
          </a:bodyPr>
          <a:p>
            <a:pPr indent="0" algn="just">
              <a:buFont typeface="Arial" panose="020B0604020202020204" pitchFamily="34" charset="0"/>
              <a:buNone/>
            </a:pPr>
            <a:endParaRPr lang="en-US" sz="2400">
              <a:solidFill>
                <a:schemeClr val="accent6">
                  <a:lumMod val="20000"/>
                  <a:lumOff val="80000"/>
                </a:schemeClr>
              </a:solidFill>
              <a:latin typeface="Lucida Sans Unicode" panose="020B0602030504020204" charset="0"/>
              <a:cs typeface="Lucida Sans Unicode" panose="020B0602030504020204" charset="0"/>
            </a:endParaRPr>
          </a:p>
        </p:txBody>
      </p:sp>
      <p:sp>
        <p:nvSpPr>
          <p:cNvPr id="3" name="Text Box 2"/>
          <p:cNvSpPr txBox="1"/>
          <p:nvPr/>
        </p:nvSpPr>
        <p:spPr>
          <a:xfrm>
            <a:off x="231775" y="1828165"/>
            <a:ext cx="11729085" cy="3046095"/>
          </a:xfrm>
          <a:prstGeom prst="rect">
            <a:avLst/>
          </a:prstGeom>
          <a:noFill/>
        </p:spPr>
        <p:txBody>
          <a:bodyPr wrap="square" rtlCol="0">
            <a:spAutoFit/>
          </a:bodyPr>
          <a:p>
            <a:pPr lvl="1" indent="0" algn="just">
              <a:buNone/>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lvl="1" indent="0" algn="just">
              <a:buNone/>
            </a:pPr>
            <a:r>
              <a:rPr lang="en-US" sz="2400">
                <a:solidFill>
                  <a:schemeClr val="accent6">
                    <a:lumMod val="20000"/>
                    <a:lumOff val="80000"/>
                  </a:schemeClr>
                </a:solidFill>
                <a:latin typeface="Lucida Sans Unicode" panose="020B0602030504020204" charset="0"/>
                <a:cs typeface="Lucida Sans Unicode" panose="020B0602030504020204" charset="0"/>
              </a:rPr>
              <a:t>And I heard as it were the voice of a great multitude, and as the voice of many waters, and as the voice of mighty thunderings, saying, Alleluia: for the Lord God omnipotent reigneth. Let us be glad and rejoice, and give honour to him: for the marriage of the Lamb is come, and his wife hath made herself ready. And to her was granted that she should be arrayed in fine linen, clean and white: for the fine linen is the righteousness of saints.</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lvl="1" indent="0" algn="r">
              <a:buNone/>
            </a:pPr>
            <a:r>
              <a:rPr lang="en-US" sz="2400">
                <a:solidFill>
                  <a:schemeClr val="accent6">
                    <a:lumMod val="20000"/>
                    <a:lumOff val="80000"/>
                  </a:schemeClr>
                </a:solidFill>
                <a:latin typeface="Lucida Sans Unicode" panose="020B0602030504020204" charset="0"/>
                <a:cs typeface="Lucida Sans Unicode" panose="020B0602030504020204" charset="0"/>
              </a:rPr>
              <a:t>-Revelation 19:6-8 KJV</a:t>
            </a:r>
            <a:endParaRPr lang="en-US" sz="2400">
              <a:solidFill>
                <a:schemeClr val="accent6">
                  <a:lumMod val="20000"/>
                  <a:lumOff val="80000"/>
                </a:schemeClr>
              </a:solidFill>
              <a:latin typeface="Lucida Sans Unicode" panose="020B0602030504020204" charset="0"/>
              <a:cs typeface="Lucida Sans Unicode" panose="020B060203050402020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31950" y="-27305"/>
            <a:ext cx="9144000" cy="1053465"/>
          </a:xfrm>
        </p:spPr>
        <p:txBody>
          <a:bodyPr>
            <a:normAutofit/>
          </a:bodyPr>
          <a:lstStyle/>
          <a:p>
            <a:r>
              <a:rPr lang="en-US" dirty="0">
                <a:solidFill>
                  <a:schemeClr val="accent6">
                    <a:lumMod val="20000"/>
                    <a:lumOff val="80000"/>
                  </a:schemeClr>
                </a:solidFill>
                <a:sym typeface="+mn-ea"/>
              </a:rPr>
              <a:t>The Resurgence of Babylon</a:t>
            </a:r>
            <a:endParaRPr lang="en-US" dirty="0">
              <a:solidFill>
                <a:schemeClr val="accent6">
                  <a:lumMod val="20000"/>
                  <a:lumOff val="80000"/>
                </a:schemeClr>
              </a:solidFill>
            </a:endParaRPr>
          </a:p>
        </p:txBody>
      </p:sp>
      <p:sp>
        <p:nvSpPr>
          <p:cNvPr id="6" name="Text Box 5"/>
          <p:cNvSpPr txBox="1"/>
          <p:nvPr/>
        </p:nvSpPr>
        <p:spPr>
          <a:xfrm>
            <a:off x="231775" y="1026160"/>
            <a:ext cx="11729085" cy="516953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There is great unrest and angst today</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People are wondering what is behind the seemingly unprecedented changes  </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indent="0" algn="just">
              <a:buFont typeface="Arial" panose="020B0604020202020204" pitchFamily="34" charset="0"/>
              <a:buNone/>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Are we  in  the end times?</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indent="0" algn="just">
              <a:buFont typeface="Arial" panose="020B0604020202020204" pitchFamily="34" charset="0"/>
              <a:buNone/>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Is there is conspiracy?</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The Bible teaches that there is such a conspiracy that reaches its apex in the endtimes</a:t>
            </a:r>
            <a:endParaRPr lang="en-US"/>
          </a:p>
          <a:p>
            <a:pPr marL="342900" indent="-342900" algn="just">
              <a:buFont typeface="Arial" panose="020B0604020202020204" pitchFamily="34" charset="0"/>
              <a:buChar char="•"/>
            </a:pP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31950" y="-27305"/>
            <a:ext cx="9144000" cy="1053465"/>
          </a:xfrm>
        </p:spPr>
        <p:txBody>
          <a:bodyPr>
            <a:normAutofit/>
          </a:bodyPr>
          <a:lstStyle/>
          <a:p>
            <a:r>
              <a:rPr lang="en-US" dirty="0">
                <a:solidFill>
                  <a:schemeClr val="accent6">
                    <a:lumMod val="20000"/>
                    <a:lumOff val="80000"/>
                  </a:schemeClr>
                </a:solidFill>
                <a:sym typeface="+mn-ea"/>
              </a:rPr>
              <a:t>Mystery Babylon Rising</a:t>
            </a:r>
            <a:endParaRPr lang="en-US" dirty="0">
              <a:solidFill>
                <a:schemeClr val="accent6">
                  <a:lumMod val="20000"/>
                  <a:lumOff val="80000"/>
                </a:schemeClr>
              </a:solidFill>
            </a:endParaRPr>
          </a:p>
        </p:txBody>
      </p:sp>
      <p:sp>
        <p:nvSpPr>
          <p:cNvPr id="6" name="Text Box 5"/>
          <p:cNvSpPr txBox="1"/>
          <p:nvPr/>
        </p:nvSpPr>
        <p:spPr>
          <a:xfrm>
            <a:off x="231775" y="1026160"/>
            <a:ext cx="11729085" cy="3415030"/>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Mystery Babylon is religious at her core</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Her base of power is economic</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She uses propaganda to drunken the masses</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She persecutes any who will not sleep with her or drink her wine</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i="1">
              <a:solidFill>
                <a:schemeClr val="accent6">
                  <a:lumMod val="20000"/>
                  <a:lumOff val="80000"/>
                </a:schemeClr>
              </a:solidFill>
              <a:latin typeface="Lucida Sans Unicode" panose="020B0602030504020204" charset="0"/>
              <a:cs typeface="Lucida Sans Unicode" panose="020B060203050402020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31950" y="-27305"/>
            <a:ext cx="9144000" cy="1053465"/>
          </a:xfrm>
        </p:spPr>
        <p:txBody>
          <a:bodyPr>
            <a:normAutofit fontScale="90000"/>
          </a:bodyPr>
          <a:lstStyle/>
          <a:p>
            <a:r>
              <a:rPr lang="en-US" dirty="0">
                <a:solidFill>
                  <a:schemeClr val="accent6">
                    <a:lumMod val="20000"/>
                    <a:lumOff val="80000"/>
                  </a:schemeClr>
                </a:solidFill>
                <a:sym typeface="+mn-ea"/>
              </a:rPr>
              <a:t>Mystery Babylon as a Religion</a:t>
            </a:r>
            <a:endParaRPr lang="en-US" dirty="0">
              <a:solidFill>
                <a:schemeClr val="accent6">
                  <a:lumMod val="20000"/>
                  <a:lumOff val="80000"/>
                </a:schemeClr>
              </a:solidFill>
            </a:endParaRPr>
          </a:p>
        </p:txBody>
      </p:sp>
      <p:sp>
        <p:nvSpPr>
          <p:cNvPr id="6" name="Text Box 5"/>
          <p:cNvSpPr txBox="1"/>
          <p:nvPr/>
        </p:nvSpPr>
        <p:spPr>
          <a:xfrm>
            <a:off x="231775" y="1026160"/>
            <a:ext cx="11729085" cy="5631180"/>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Mystery Babylon is rendered μυστήριον Βαβυλών (Musterion Babulon)</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μυστήριον (Musterion) designates Babylon as a mystery religion</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Mystery Religions promise secret knowledge to the initiated</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lvl="2" indent="0" algn="just">
              <a:buNone/>
            </a:pPr>
            <a:r>
              <a:rPr lang="en-US" sz="2400" i="1">
                <a:solidFill>
                  <a:schemeClr val="accent6">
                    <a:lumMod val="20000"/>
                    <a:lumOff val="80000"/>
                  </a:schemeClr>
                </a:solidFill>
                <a:latin typeface="Lucida Sans Unicode" panose="020B0602030504020204" charset="0"/>
                <a:cs typeface="Lucida Sans Unicode" panose="020B0602030504020204" charset="0"/>
              </a:rPr>
              <a:t>So he carried me away in the spirit into the wilderness: and I saw a woman sit upon a scarlet coloured beast, full of names of blasphemy, having seven heads and ten horns. And the woman was arrayed in purple and scarlet colour, and decked with gold and precious stones and pearls, having a golden cup in her hand full of abominations and filthiness of her fornication: And upon her forehead was a name written, MYSTERY, BABYLON THE GREAT, THE MOTHER OF HARLOTS AND ABOMINATIONS OF THE EARTH.</a:t>
            </a:r>
            <a:endParaRPr lang="en-US" sz="2400" i="1">
              <a:solidFill>
                <a:schemeClr val="accent6">
                  <a:lumMod val="20000"/>
                  <a:lumOff val="80000"/>
                </a:schemeClr>
              </a:solidFill>
              <a:latin typeface="Lucida Sans Unicode" panose="020B0602030504020204" charset="0"/>
              <a:cs typeface="Lucida Sans Unicode" panose="020B0602030504020204" charset="0"/>
            </a:endParaRPr>
          </a:p>
          <a:p>
            <a:pPr lvl="2" indent="0" algn="r">
              <a:buNone/>
            </a:pPr>
            <a:r>
              <a:rPr lang="en-US" sz="2400" i="1">
                <a:solidFill>
                  <a:schemeClr val="accent6">
                    <a:lumMod val="20000"/>
                    <a:lumOff val="80000"/>
                  </a:schemeClr>
                </a:solidFill>
                <a:latin typeface="Lucida Sans Unicode" panose="020B0602030504020204" charset="0"/>
                <a:cs typeface="Lucida Sans Unicode" panose="020B0602030504020204" charset="0"/>
              </a:rPr>
              <a:t>-Revelation 17:3-5 KJV</a:t>
            </a:r>
            <a:endParaRPr lang="en-US" sz="2400" i="1">
              <a:solidFill>
                <a:schemeClr val="accent6">
                  <a:lumMod val="20000"/>
                  <a:lumOff val="80000"/>
                </a:schemeClr>
              </a:solidFill>
              <a:latin typeface="Lucida Sans Unicode" panose="020B0602030504020204" charset="0"/>
              <a:cs typeface="Lucida Sans Unicode" panose="020B060203050402020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31950" y="-27305"/>
            <a:ext cx="9144000" cy="1053465"/>
          </a:xfrm>
        </p:spPr>
        <p:txBody>
          <a:bodyPr>
            <a:normAutofit fontScale="90000"/>
          </a:bodyPr>
          <a:lstStyle/>
          <a:p>
            <a:r>
              <a:rPr lang="en-US" dirty="0">
                <a:solidFill>
                  <a:schemeClr val="accent6">
                    <a:lumMod val="20000"/>
                    <a:lumOff val="80000"/>
                  </a:schemeClr>
                </a:solidFill>
                <a:sym typeface="+mn-ea"/>
              </a:rPr>
              <a:t>Mystery Babylon as a Religion</a:t>
            </a:r>
            <a:endParaRPr lang="en-US" dirty="0">
              <a:solidFill>
                <a:schemeClr val="accent6">
                  <a:lumMod val="20000"/>
                  <a:lumOff val="80000"/>
                </a:schemeClr>
              </a:solidFill>
            </a:endParaRPr>
          </a:p>
        </p:txBody>
      </p:sp>
      <p:sp>
        <p:nvSpPr>
          <p:cNvPr id="6" name="Text Box 5"/>
          <p:cNvSpPr txBox="1"/>
          <p:nvPr/>
        </p:nvSpPr>
        <p:spPr>
          <a:xfrm>
            <a:off x="231775" y="1026160"/>
            <a:ext cx="11729085" cy="5877560"/>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Mystery Babylon view nature as the ultimate reality and is personified as the Mother Goddess</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10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sym typeface="+mn-ea"/>
              </a:rPr>
              <a:t>Mystery Babylon presents an evolutionary view of divinity where the divine nature is evolving cosmic forces</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10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Mystery Babylon envisions the state as the apex of such evolution, personified as a king who is a consort of the so-called Great Mother.</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10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The consummation of this relationship was thought to produce fruitfulness and prosperity - Heiros Gamos</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indent="0" algn="just">
              <a:buFont typeface="Arial" panose="020B0604020202020204" pitchFamily="34" charset="0"/>
              <a:buNone/>
            </a:pPr>
            <a:endParaRPr lang="en-US" sz="10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Mystery Babylon seeks to exalt the state as god on earth as its eschaton or end-game</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The religion of Mysteryu Babylon presumes that only selected individuals have the divine spark and that such knowledge was private</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indent="0" algn="just">
              <a:buFont typeface="Arial" panose="020B0604020202020204" pitchFamily="34" charset="0"/>
              <a:buNone/>
            </a:pPr>
            <a:endParaRPr lang="en-US" sz="2400">
              <a:solidFill>
                <a:schemeClr val="accent6">
                  <a:lumMod val="20000"/>
                  <a:lumOff val="80000"/>
                </a:schemeClr>
              </a:solidFill>
              <a:latin typeface="Lucida Sans Unicode" panose="020B0602030504020204" charset="0"/>
              <a:cs typeface="Lucida Sans Unicode" panose="020B060203050402020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3250" y="-27305"/>
            <a:ext cx="11055985" cy="1053465"/>
          </a:xfrm>
        </p:spPr>
        <p:txBody>
          <a:bodyPr>
            <a:normAutofit/>
          </a:bodyPr>
          <a:lstStyle/>
          <a:p>
            <a:r>
              <a:rPr lang="en-US" dirty="0">
                <a:solidFill>
                  <a:schemeClr val="accent6">
                    <a:lumMod val="20000"/>
                    <a:lumOff val="80000"/>
                  </a:schemeClr>
                </a:solidFill>
                <a:sym typeface="+mn-ea"/>
              </a:rPr>
              <a:t>A Brief History of Mystery Babylon</a:t>
            </a:r>
            <a:endParaRPr lang="en-US" dirty="0">
              <a:solidFill>
                <a:schemeClr val="accent6">
                  <a:lumMod val="20000"/>
                  <a:lumOff val="80000"/>
                </a:schemeClr>
              </a:solidFill>
            </a:endParaRPr>
          </a:p>
        </p:txBody>
      </p:sp>
      <p:sp>
        <p:nvSpPr>
          <p:cNvPr id="6" name="Text Box 5"/>
          <p:cNvSpPr txBox="1"/>
          <p:nvPr/>
        </p:nvSpPr>
        <p:spPr>
          <a:xfrm>
            <a:off x="231775" y="1026160"/>
            <a:ext cx="11729085" cy="4061460"/>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Mystery Babylon began at the Tower of Babel</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1000">
              <a:solidFill>
                <a:schemeClr val="accent6">
                  <a:lumMod val="20000"/>
                  <a:lumOff val="80000"/>
                </a:schemeClr>
              </a:solidFill>
              <a:latin typeface="Lucida Sans Unicode" panose="020B0602030504020204" charset="0"/>
              <a:cs typeface="Lucida Sans Unicode" panose="020B0602030504020204" charset="0"/>
            </a:endParaRPr>
          </a:p>
          <a:p>
            <a:pPr indent="0" algn="just">
              <a:buNone/>
            </a:pPr>
            <a:r>
              <a:rPr lang="en-US" sz="2400">
                <a:solidFill>
                  <a:schemeClr val="accent6">
                    <a:lumMod val="20000"/>
                    <a:lumOff val="80000"/>
                  </a:schemeClr>
                </a:solidFill>
                <a:latin typeface="Lucida Sans Unicode" panose="020B0602030504020204" charset="0"/>
                <a:cs typeface="Lucida Sans Unicode" panose="020B0602030504020204" charset="0"/>
                <a:sym typeface="+mn-ea"/>
              </a:rPr>
              <a:t>Gen 11:1-9  </a:t>
            </a:r>
            <a:r>
              <a:rPr lang="en-US" sz="2400">
                <a:solidFill>
                  <a:schemeClr val="accent6">
                    <a:lumMod val="20000"/>
                    <a:lumOff val="80000"/>
                  </a:schemeClr>
                </a:solidFill>
                <a:latin typeface="Lucida Sans Unicode" panose="020B0602030504020204" charset="0"/>
                <a:cs typeface="Lucida Sans Unicode" panose="020B0602030504020204" charset="0"/>
              </a:rPr>
              <a:t>And the whole earth was of one language, and of one speech. And it came to pass, as they journeyed from the east, that they found a plain in the land of Shinar; and they dwelt there. And they said one to another, Go to, let us make brick, and burn them throughly. And they had brick for stone, and slime had they for morter. And they said, Go to, let </a:t>
            </a:r>
            <a:r>
              <a:rPr lang="en-US" sz="2800" b="1">
                <a:solidFill>
                  <a:schemeClr val="accent6">
                    <a:lumMod val="20000"/>
                    <a:lumOff val="80000"/>
                  </a:schemeClr>
                </a:solidFill>
                <a:latin typeface="Lucida Sans Unicode" panose="020B0602030504020204" charset="0"/>
                <a:cs typeface="Lucida Sans Unicode" panose="020B0602030504020204" charset="0"/>
              </a:rPr>
              <a:t>us</a:t>
            </a:r>
            <a:r>
              <a:rPr lang="en-US" sz="2400">
                <a:solidFill>
                  <a:schemeClr val="accent6">
                    <a:lumMod val="20000"/>
                    <a:lumOff val="80000"/>
                  </a:schemeClr>
                </a:solidFill>
                <a:latin typeface="Lucida Sans Unicode" panose="020B0602030504020204" charset="0"/>
                <a:cs typeface="Lucida Sans Unicode" panose="020B0602030504020204" charset="0"/>
              </a:rPr>
              <a:t> build </a:t>
            </a:r>
            <a:r>
              <a:rPr lang="en-US" sz="2800" b="1">
                <a:solidFill>
                  <a:schemeClr val="accent6">
                    <a:lumMod val="20000"/>
                    <a:lumOff val="80000"/>
                  </a:schemeClr>
                </a:solidFill>
                <a:latin typeface="Lucida Sans Unicode" panose="020B0602030504020204" charset="0"/>
                <a:cs typeface="Lucida Sans Unicode" panose="020B0602030504020204" charset="0"/>
              </a:rPr>
              <a:t>us</a:t>
            </a:r>
            <a:r>
              <a:rPr lang="en-US" sz="2400">
                <a:solidFill>
                  <a:schemeClr val="accent6">
                    <a:lumMod val="20000"/>
                    <a:lumOff val="80000"/>
                  </a:schemeClr>
                </a:solidFill>
                <a:latin typeface="Lucida Sans Unicode" panose="020B0602030504020204" charset="0"/>
                <a:cs typeface="Lucida Sans Unicode" panose="020B0602030504020204" charset="0"/>
              </a:rPr>
              <a:t> a city and a tower, whose top may reach unto heaven; and </a:t>
            </a:r>
            <a:r>
              <a:rPr lang="en-US" sz="2800" b="1">
                <a:solidFill>
                  <a:schemeClr val="accent6">
                    <a:lumMod val="20000"/>
                    <a:lumOff val="80000"/>
                  </a:schemeClr>
                </a:solidFill>
                <a:latin typeface="Lucida Sans Unicode" panose="020B0602030504020204" charset="0"/>
                <a:cs typeface="Lucida Sans Unicode" panose="020B0602030504020204" charset="0"/>
              </a:rPr>
              <a:t>let us make us a name</a:t>
            </a:r>
            <a:r>
              <a:rPr lang="en-US" sz="2400">
                <a:solidFill>
                  <a:schemeClr val="accent6">
                    <a:lumMod val="20000"/>
                    <a:lumOff val="80000"/>
                  </a:schemeClr>
                </a:solidFill>
                <a:latin typeface="Lucida Sans Unicode" panose="020B0602030504020204" charset="0"/>
                <a:cs typeface="Lucida Sans Unicode" panose="020B0602030504020204" charset="0"/>
              </a:rPr>
              <a:t>, lest we be scattered abroad upon the face of the whole earth. And the LORD came down to see the city and the tower, which the children of men builded...</a:t>
            </a:r>
            <a:endParaRPr lang="en-US" sz="2400">
              <a:solidFill>
                <a:schemeClr val="accent6">
                  <a:lumMod val="20000"/>
                  <a:lumOff val="80000"/>
                </a:schemeClr>
              </a:solidFill>
              <a:latin typeface="Lucida Sans Unicode" panose="020B0602030504020204" charset="0"/>
              <a:cs typeface="Lucida Sans Unicode" panose="020B060203050402020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3250" y="-27305"/>
            <a:ext cx="11055985" cy="1053465"/>
          </a:xfrm>
        </p:spPr>
        <p:txBody>
          <a:bodyPr>
            <a:normAutofit/>
          </a:bodyPr>
          <a:lstStyle/>
          <a:p>
            <a:r>
              <a:rPr lang="en-US" dirty="0">
                <a:solidFill>
                  <a:schemeClr val="accent6">
                    <a:lumMod val="20000"/>
                    <a:lumOff val="80000"/>
                  </a:schemeClr>
                </a:solidFill>
                <a:sym typeface="+mn-ea"/>
              </a:rPr>
              <a:t>A Brief History of Mystery Babylon</a:t>
            </a:r>
            <a:endParaRPr lang="en-US" dirty="0">
              <a:solidFill>
                <a:schemeClr val="accent6">
                  <a:lumMod val="20000"/>
                  <a:lumOff val="80000"/>
                </a:schemeClr>
              </a:solidFill>
            </a:endParaRPr>
          </a:p>
        </p:txBody>
      </p:sp>
      <p:sp>
        <p:nvSpPr>
          <p:cNvPr id="6" name="Text Box 5"/>
          <p:cNvSpPr txBox="1"/>
          <p:nvPr/>
        </p:nvSpPr>
        <p:spPr>
          <a:xfrm>
            <a:off x="231775" y="1026160"/>
            <a:ext cx="11729085" cy="4307840"/>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Mystery Babylon began at the Tower of Babel</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1000">
              <a:solidFill>
                <a:schemeClr val="accent6">
                  <a:lumMod val="20000"/>
                  <a:lumOff val="80000"/>
                </a:schemeClr>
              </a:solidFill>
              <a:latin typeface="Lucida Sans Unicode" panose="020B0602030504020204" charset="0"/>
              <a:cs typeface="Lucida Sans Unicode" panose="020B0602030504020204" charset="0"/>
            </a:endParaRPr>
          </a:p>
          <a:p>
            <a:pPr indent="0" algn="just">
              <a:buNone/>
            </a:pPr>
            <a:r>
              <a:rPr lang="en-US" sz="2400">
                <a:solidFill>
                  <a:schemeClr val="accent6">
                    <a:lumMod val="20000"/>
                    <a:lumOff val="80000"/>
                  </a:schemeClr>
                </a:solidFill>
                <a:latin typeface="Lucida Sans Unicode" panose="020B0602030504020204" charset="0"/>
                <a:cs typeface="Lucida Sans Unicode" panose="020B0602030504020204" charset="0"/>
              </a:rPr>
              <a:t>...And the LORD said, Behold, the people is one, and they have all one language; and this they begin to do: and now nothing will be restrained from them, which they have imagined to do. Go to, let us go down, and there confound their language, that they may not understand one another's speech. So the LORD scattered them abroad from thence upon the face of all the earth: and they left off to build the city. Therefore is the name of it called Babel; because the LORD did there confound the language of all the earth: and from thence did the LORD scatter them abroad upon the face of all the earth.</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indent="0" algn="r">
              <a:buNone/>
            </a:pPr>
            <a:r>
              <a:rPr lang="en-US" sz="2400">
                <a:solidFill>
                  <a:schemeClr val="accent6">
                    <a:lumMod val="20000"/>
                    <a:lumOff val="80000"/>
                  </a:schemeClr>
                </a:solidFill>
                <a:latin typeface="Lucida Sans Unicode" panose="020B0602030504020204" charset="0"/>
                <a:cs typeface="Lucida Sans Unicode" panose="020B0602030504020204" charset="0"/>
              </a:rPr>
              <a:t>-Genesis 11:1-9 KJV</a:t>
            </a:r>
            <a:endParaRPr lang="en-US" sz="2400">
              <a:solidFill>
                <a:schemeClr val="accent6">
                  <a:lumMod val="20000"/>
                  <a:lumOff val="80000"/>
                </a:schemeClr>
              </a:solidFill>
              <a:latin typeface="Lucida Sans Unicode" panose="020B0602030504020204" charset="0"/>
              <a:cs typeface="Lucida Sans Unicode" panose="020B060203050402020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3250" y="-27305"/>
            <a:ext cx="11055985" cy="1053465"/>
          </a:xfrm>
        </p:spPr>
        <p:txBody>
          <a:bodyPr>
            <a:normAutofit/>
          </a:bodyPr>
          <a:lstStyle/>
          <a:p>
            <a:r>
              <a:rPr lang="en-US" dirty="0">
                <a:solidFill>
                  <a:schemeClr val="accent6">
                    <a:lumMod val="20000"/>
                    <a:lumOff val="80000"/>
                  </a:schemeClr>
                </a:solidFill>
                <a:sym typeface="+mn-ea"/>
              </a:rPr>
              <a:t>A Brief History of Mystery Babylon</a:t>
            </a:r>
            <a:endParaRPr lang="en-US" dirty="0">
              <a:solidFill>
                <a:schemeClr val="accent6">
                  <a:lumMod val="20000"/>
                  <a:lumOff val="80000"/>
                </a:schemeClr>
              </a:solidFill>
            </a:endParaRPr>
          </a:p>
        </p:txBody>
      </p:sp>
      <p:sp>
        <p:nvSpPr>
          <p:cNvPr id="6" name="Text Box 5"/>
          <p:cNvSpPr txBox="1"/>
          <p:nvPr/>
        </p:nvSpPr>
        <p:spPr>
          <a:xfrm>
            <a:off x="231775" y="1026160"/>
            <a:ext cx="11729085" cy="4030980"/>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Mystery Babylon began at the Tower of Babel</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10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Operatives of Babylon operated in numerous religions as people scattered into nations</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10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Mystery Babylon surged in the ancient world when Alexander the Great conquered Babylon - starting a movement that appeared to be Hellenic ecumenism but was Babylonian in its core.</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10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The First Great Awakening at Pentecost set back Mystery Babylon</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10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Mystery Babylon survived in the Middle Ages primarily in the Islamic world</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indent="0" algn="just">
              <a:buFont typeface="Arial" panose="020B0604020202020204" pitchFamily="34" charset="0"/>
              <a:buNone/>
            </a:pPr>
            <a:endParaRPr lang="en-US" sz="2400">
              <a:solidFill>
                <a:schemeClr val="accent6">
                  <a:lumMod val="20000"/>
                  <a:lumOff val="80000"/>
                </a:schemeClr>
              </a:solidFill>
              <a:latin typeface="Lucida Sans Unicode" panose="020B0602030504020204" charset="0"/>
              <a:cs typeface="Lucida Sans Unicode" panose="020B060203050402020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31950" y="-27305"/>
            <a:ext cx="9144000" cy="1053465"/>
          </a:xfrm>
        </p:spPr>
        <p:txBody>
          <a:bodyPr>
            <a:normAutofit fontScale="90000"/>
          </a:bodyPr>
          <a:lstStyle/>
          <a:p>
            <a:r>
              <a:rPr lang="en-US" dirty="0">
                <a:solidFill>
                  <a:schemeClr val="accent6">
                    <a:lumMod val="20000"/>
                    <a:lumOff val="80000"/>
                  </a:schemeClr>
                </a:solidFill>
                <a:sym typeface="+mn-ea"/>
              </a:rPr>
              <a:t>Mystery Babylon as a Religion</a:t>
            </a:r>
            <a:endParaRPr lang="en-US" dirty="0">
              <a:solidFill>
                <a:schemeClr val="accent6">
                  <a:lumMod val="20000"/>
                  <a:lumOff val="80000"/>
                </a:schemeClr>
              </a:solidFill>
            </a:endParaRPr>
          </a:p>
        </p:txBody>
      </p:sp>
      <p:sp>
        <p:nvSpPr>
          <p:cNvPr id="6" name="Text Box 5"/>
          <p:cNvSpPr txBox="1"/>
          <p:nvPr/>
        </p:nvSpPr>
        <p:spPr>
          <a:xfrm>
            <a:off x="231775" y="1026160"/>
            <a:ext cx="11729085" cy="5723890"/>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Resurged in modern times through Plethon, who brought Hermetic mysteries from the Byzantine Empire; and Hegel who was a pantheist who worshippped an idealized state as god on earth.Hegel believed god was the world spirit who was instantiated in the acts of states of “world-historical persons.” Hegel's thought had a profound influence on politics. Karl Marx (Marxism) and Giovanni Gentile (Fascism) were influenced by Hegel</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10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Two early modern banking families, the Medicis and the Fuggers, were practitioners of Hermetic mysteries, opening the door for Mystery Babylon to access economic power.</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10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The modern terms “New World Order” and “Deep State” refer to the contemporary forms of Mystery Babylon.</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10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The modern end-game of Mystery Babylon is the Antichrist, who will claim to be god on earth.  </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marL="342900" indent="-342900" algn="just">
              <a:buFont typeface="Arial" panose="020B0604020202020204" pitchFamily="34" charset="0"/>
              <a:buChar char="•"/>
            </a:pPr>
            <a:endParaRPr lang="en-US" sz="2400">
              <a:solidFill>
                <a:schemeClr val="accent6">
                  <a:lumMod val="20000"/>
                  <a:lumOff val="80000"/>
                </a:schemeClr>
              </a:solidFill>
              <a:latin typeface="Lucida Sans Unicode" panose="020B0602030504020204" charset="0"/>
              <a:cs typeface="Lucida Sans Unicode" panose="020B060203050402020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8798</Words>
  <Application>WPS Presentation</Application>
  <PresentationFormat>Widescreen</PresentationFormat>
  <Paragraphs>275</Paragraphs>
  <Slides>19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Arial</vt:lpstr>
      <vt:lpstr>SimSun</vt:lpstr>
      <vt:lpstr>Wingdings</vt:lpstr>
      <vt:lpstr>Lucida Sans Unicode</vt:lpstr>
      <vt:lpstr>Calibri Light</vt:lpstr>
      <vt:lpstr>Calibri</vt:lpstr>
      <vt:lpstr>Microsoft YaHei</vt:lpstr>
      <vt:lpstr>Arial Unicode MS</vt:lpstr>
      <vt:lpstr>Office Theme</vt:lpstr>
      <vt:lpstr>The Rise of Mystery Babylon</vt:lpstr>
      <vt:lpstr>The Resurgence of Babylon</vt:lpstr>
      <vt:lpstr>Mystery Babylon Rising</vt:lpstr>
      <vt:lpstr>Mystery Babylon as a Religion</vt:lpstr>
      <vt:lpstr>Mystery Babylon as a Religion</vt:lpstr>
      <vt:lpstr>A Brief History of Mystery Babylon</vt:lpstr>
      <vt:lpstr>A Brief History of Mystery Babylon</vt:lpstr>
      <vt:lpstr>A Brief History of Mystery Babylon</vt:lpstr>
      <vt:lpstr>Mystery Babylon as a Religion</vt:lpstr>
      <vt:lpstr>Her base of power is economic</vt:lpstr>
      <vt:lpstr>Concentration of power</vt:lpstr>
      <vt:lpstr>She uses propaganda to drunken the masses</vt:lpstr>
      <vt:lpstr>Propaganda as “the wine of her fornication.”</vt:lpstr>
      <vt:lpstr>She uses propaganda to drunken the masses</vt:lpstr>
      <vt:lpstr>Concentration of media control</vt:lpstr>
      <vt:lpstr>Big Tech Censorship</vt:lpstr>
      <vt:lpstr>Shift towards gnostic epistemology</vt:lpstr>
      <vt:lpstr>She persecutes the saints</vt:lpstr>
      <vt:lpstr>Full marriage to Christ is the endgame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Circle of Faith</dc:title>
  <dc:creator/>
  <cp:lastModifiedBy>Dallas</cp:lastModifiedBy>
  <cp:revision>109</cp:revision>
  <dcterms:created xsi:type="dcterms:W3CDTF">2020-03-23T01:13:00Z</dcterms:created>
  <dcterms:modified xsi:type="dcterms:W3CDTF">2020-11-10T02:15:15Z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1033-11.2.0.9739</vt:lpwstr>
  </property>
</Properties>
</file>