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90" r:id="rId3"/>
    <p:sldId id="491" r:id="rId4"/>
    <p:sldId id="473" r:id="rId5"/>
    <p:sldId id="487" r:id="rId6"/>
    <p:sldId id="488" r:id="rId7"/>
    <p:sldId id="489" r:id="rId8"/>
    <p:sldId id="492" r:id="rId9"/>
    <p:sldId id="49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 y="0"/>
            <a:ext cx="12190730" cy="983615"/>
          </a:xfrm>
          <a:solidFill>
            <a:srgbClr val="003333"/>
          </a:solidFill>
        </p:spPr>
        <p:txBody>
          <a:bodyPr>
            <a:normAutofit/>
          </a:bodyPr>
          <a:lstStyle/>
          <a:p>
            <a:r>
              <a:rPr lang="en-US" sz="5800" dirty="0">
                <a:solidFill>
                  <a:schemeClr val="accent6">
                    <a:lumMod val="20000"/>
                    <a:lumOff val="80000"/>
                  </a:schemeClr>
                </a:solidFill>
              </a:rPr>
              <a:t>Returning to the Lord</a:t>
            </a:r>
            <a:endParaRPr lang="en-US" sz="5800" dirty="0">
              <a:solidFill>
                <a:schemeClr val="accent6">
                  <a:lumMod val="20000"/>
                  <a:lumOff val="80000"/>
                </a:schemeClr>
              </a:solidFill>
            </a:endParaRPr>
          </a:p>
        </p:txBody>
      </p:sp>
      <p:sp>
        <p:nvSpPr>
          <p:cNvPr id="6" name="Text Box 5"/>
          <p:cNvSpPr txBox="1"/>
          <p:nvPr/>
        </p:nvSpPr>
        <p:spPr>
          <a:xfrm>
            <a:off x="0" y="6468745"/>
            <a:ext cx="12192000" cy="368300"/>
          </a:xfrm>
          <a:prstGeom prst="rect">
            <a:avLst/>
          </a:prstGeom>
          <a:solidFill>
            <a:srgbClr val="003333"/>
          </a:solidFill>
        </p:spPr>
        <p:txBody>
          <a:bodyPr wrap="square" rtlCol="0">
            <a:spAutoFit/>
          </a:bodyPr>
          <a:p>
            <a:pPr algn="ctr"/>
            <a:r>
              <a:rPr lang="en-US">
                <a:solidFill>
                  <a:schemeClr val="accent6">
                    <a:lumMod val="20000"/>
                    <a:lumOff val="80000"/>
                  </a:schemeClr>
                </a:solidFill>
              </a:rPr>
              <a:t>Presented By Dallas Carter on August 28, 2022</a:t>
            </a:r>
            <a:r>
              <a:rPr lang="en-US"/>
              <a:t> </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52400" y="1938020"/>
            <a:ext cx="11729085" cy="6092825"/>
          </a:xfrm>
          <a:prstGeom prst="rect">
            <a:avLst/>
          </a:prstGeom>
          <a:noFill/>
        </p:spPr>
        <p:txBody>
          <a:bodyPr wrap="square" rtlCol="0">
            <a:spAutoFit/>
          </a:bodyPr>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sym typeface="+mn-ea"/>
              </a:rPr>
              <a:t>Though it may come with sorrow, it </a:t>
            </a:r>
            <a:r>
              <a:rPr lang="en-US" sz="2400" dirty="0">
                <a:solidFill>
                  <a:srgbClr val="003333"/>
                </a:solidFill>
                <a:latin typeface="Lucida Sans Unicode" panose="020B0602030504020204" charset="0"/>
                <a:cs typeface="Lucida Sans Unicode" panose="020B0602030504020204" charset="0"/>
              </a:rPr>
              <a:t>is not feeling sorry for your sins.</a:t>
            </a:r>
            <a:endParaRPr lang="en-US" sz="2400" dirty="0">
              <a:solidFill>
                <a:srgbClr val="003333"/>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sym typeface="+mn-ea"/>
              </a:rPr>
              <a:t>Though it may</a:t>
            </a:r>
            <a:r>
              <a:rPr lang="en-US" sz="2400" dirty="0">
                <a:solidFill>
                  <a:srgbClr val="003333"/>
                </a:solidFill>
                <a:latin typeface="Lucida Sans Unicode" panose="020B0602030504020204" charset="0"/>
                <a:cs typeface="Lucida Sans Unicode" panose="020B0602030504020204" charset="0"/>
              </a:rPr>
              <a:t> begin with an emotional experience, it is not merely an emotional experience. </a:t>
            </a: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rPr>
              <a:t>While it is birthed as a singular event, it must be sustained by a series od decisions lonh enough to form a habit and creare new neural pathwayus i  the brain</a:t>
            </a: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rPr>
              <a:t>Teshuvah is about forming these habits</a:t>
            </a: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rPr>
              <a:t>This year it is from August 28-October 10, 2022(1 Elul-10 Tishrei/ Yom Kippor)</a:t>
            </a:r>
            <a:endParaRPr lang="en-US" sz="2400" dirty="0">
              <a:solidFill>
                <a:srgbClr val="003333"/>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a:p>
            <a:pPr indent="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
        <p:nvSpPr>
          <p:cNvPr id="4" name="Title 3"/>
          <p:cNvSpPr>
            <a:spLocks noGrp="1"/>
          </p:cNvSpPr>
          <p:nvPr>
            <p:ph type="ctrTitle"/>
          </p:nvPr>
        </p:nvSpPr>
        <p:spPr>
          <a:xfrm>
            <a:off x="-158750" y="0"/>
            <a:ext cx="12350750" cy="880110"/>
          </a:xfrm>
          <a:solidFill>
            <a:srgbClr val="003333"/>
          </a:solidFill>
        </p:spPr>
        <p:txBody>
          <a:bodyPr>
            <a:normAutofit/>
          </a:bodyPr>
          <a:p>
            <a:r>
              <a:rPr lang="en-US" sz="4890" dirty="0">
                <a:solidFill>
                  <a:schemeClr val="accent6">
                    <a:lumMod val="20000"/>
                    <a:lumOff val="80000"/>
                  </a:schemeClr>
                </a:solidFill>
                <a:sym typeface="+mn-ea"/>
              </a:rPr>
              <a:t>What Repentance/Teshuvah/Return is?</a:t>
            </a:r>
            <a:endParaRPr lang="en-US" sz="4890" dirty="0">
              <a:solidFill>
                <a:schemeClr val="accent6">
                  <a:lumMod val="20000"/>
                  <a:lumOff val="8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775" y="1698625"/>
            <a:ext cx="11729085" cy="6708775"/>
          </a:xfrm>
          <a:prstGeom prst="rect">
            <a:avLst/>
          </a:prstGeom>
          <a:noFill/>
        </p:spPr>
        <p:txBody>
          <a:bodyPr wrap="square" rtlCol="0">
            <a:spAutoFit/>
          </a:bodyPr>
          <a:p>
            <a:pPr indent="0" algn="just">
              <a:buFont typeface="Wingdings" panose="05000000000000000000" charset="0"/>
              <a:buNone/>
            </a:pPr>
            <a:r>
              <a:rPr lang="en-US" sz="2200" b="1" dirty="0">
                <a:solidFill>
                  <a:srgbClr val="003333"/>
                </a:solidFill>
              </a:rPr>
              <a:t> </a:t>
            </a:r>
            <a:r>
              <a:rPr lang="en-US" sz="2400" dirty="0">
                <a:solidFill>
                  <a:srgbClr val="003333"/>
                </a:solidFill>
                <a:latin typeface="Lucida Sans Unicode" panose="020B0602030504020204" charset="0"/>
                <a:cs typeface="Lucida Sans Unicode" panose="020B0602030504020204" charset="0"/>
                <a:sym typeface="+mn-ea"/>
              </a:rPr>
              <a:t>Deuteronomy 30:1-5  And it shall come to pass, when all these things are come upon thee, the blessing and the curse, which I have set before thee, and </a:t>
            </a:r>
            <a:r>
              <a:rPr lang="en-US" sz="2400" b="1" dirty="0">
                <a:solidFill>
                  <a:srgbClr val="003333"/>
                </a:solidFill>
                <a:latin typeface="Lucida Sans Unicode" panose="020B0602030504020204" charset="0"/>
                <a:cs typeface="Lucida Sans Unicode" panose="020B0602030504020204" charset="0"/>
                <a:sym typeface="+mn-ea"/>
              </a:rPr>
              <a:t>thou shalt call them to mind among all the nations</a:t>
            </a:r>
            <a:r>
              <a:rPr lang="en-US" sz="2400" dirty="0">
                <a:solidFill>
                  <a:srgbClr val="003333"/>
                </a:solidFill>
                <a:latin typeface="Lucida Sans Unicode" panose="020B0602030504020204" charset="0"/>
                <a:cs typeface="Lucida Sans Unicode" panose="020B0602030504020204" charset="0"/>
                <a:sym typeface="+mn-ea"/>
              </a:rPr>
              <a:t>, whither the LORD thy God hath driven thee,  - 2  And shalt</a:t>
            </a:r>
            <a:r>
              <a:rPr lang="en-US" sz="3200" b="1" dirty="0">
                <a:solidFill>
                  <a:srgbClr val="003333"/>
                </a:solidFill>
                <a:latin typeface="Lucida Sans Unicode" panose="020B0602030504020204" charset="0"/>
                <a:cs typeface="Lucida Sans Unicode" panose="020B0602030504020204" charset="0"/>
                <a:sym typeface="+mn-ea"/>
              </a:rPr>
              <a:t> return</a:t>
            </a:r>
            <a:r>
              <a:rPr lang="en-US" sz="2400" dirty="0">
                <a:solidFill>
                  <a:srgbClr val="003333"/>
                </a:solidFill>
                <a:latin typeface="Lucida Sans Unicode" panose="020B0602030504020204" charset="0"/>
                <a:cs typeface="Lucida Sans Unicode" panose="020B0602030504020204" charset="0"/>
                <a:sym typeface="+mn-ea"/>
              </a:rPr>
              <a:t> unto the LORD thy God, and shalt obey his voice according to all that I command thee this day, thou and thy children, with all thine heart, and with all thy soul;  - 3  That then the LORD thy God will </a:t>
            </a:r>
            <a:r>
              <a:rPr lang="en-US" sz="3200" b="1" dirty="0">
                <a:solidFill>
                  <a:srgbClr val="003333"/>
                </a:solidFill>
                <a:latin typeface="Lucida Sans Unicode" panose="020B0602030504020204" charset="0"/>
                <a:cs typeface="Lucida Sans Unicode" panose="020B0602030504020204" charset="0"/>
                <a:sym typeface="+mn-ea"/>
              </a:rPr>
              <a:t>turn</a:t>
            </a:r>
            <a:r>
              <a:rPr lang="en-US" sz="2400" dirty="0">
                <a:solidFill>
                  <a:srgbClr val="003333"/>
                </a:solidFill>
                <a:latin typeface="Lucida Sans Unicode" panose="020B0602030504020204" charset="0"/>
                <a:cs typeface="Lucida Sans Unicode" panose="020B0602030504020204" charset="0"/>
                <a:sym typeface="+mn-ea"/>
              </a:rPr>
              <a:t> thy captivity, and have compassion upon thee, and will return and gather thee from all the nations, whither the LORD thy God hath scattered thee.  - 4  If any of thine be driven out unto the outmost parts of heaven, from thence will the LORD thy God gather thee, and from thence will he fetch thee:  - 5  And the LORD thy God will bring thee into the land which thy fathers possessed, and thou shalt possess it; and he will do thee good, and multiply thee above thy fathers.</a:t>
            </a:r>
            <a:endParaRPr lang="en-US" sz="2400" dirty="0">
              <a:solidFill>
                <a:srgbClr val="003333"/>
              </a:solidFill>
              <a:latin typeface="Lucida Sans Unicode" panose="020B0602030504020204" charset="0"/>
              <a:cs typeface="Lucida Sans Unicode" panose="020B0602030504020204" charset="0"/>
              <a:sym typeface="+mn-ea"/>
            </a:endParaRPr>
          </a:p>
          <a:p>
            <a:pPr marL="342900" indent="-342900" algn="just">
              <a:buFont typeface="Arial" panose="020B0604020202020204" pitchFamily="34" charset="0"/>
              <a:buChar char="•"/>
            </a:pPr>
            <a:endParaRPr lang="en-US" sz="2400" b="1" dirty="0">
              <a:solidFill>
                <a:srgbClr val="003333"/>
              </a:solidFill>
            </a:endParaRPr>
          </a:p>
          <a:p>
            <a:pPr marL="342900" indent="-342900" algn="just">
              <a:buFont typeface="Arial" panose="020B0604020202020204" pitchFamily="34" charset="0"/>
              <a:buChar char="•"/>
            </a:pPr>
            <a:endParaRPr lang="en-US" sz="2400">
              <a:solidFill>
                <a:srgbClr val="003333"/>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a:p>
            <a:pPr indent="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
        <p:nvSpPr>
          <p:cNvPr id="4" name="Title 3"/>
          <p:cNvSpPr>
            <a:spLocks noGrp="1"/>
          </p:cNvSpPr>
          <p:nvPr>
            <p:ph type="ctrTitle"/>
          </p:nvPr>
        </p:nvSpPr>
        <p:spPr>
          <a:xfrm>
            <a:off x="-158750" y="0"/>
            <a:ext cx="12350750" cy="880110"/>
          </a:xfrm>
          <a:solidFill>
            <a:srgbClr val="003333"/>
          </a:solidFill>
        </p:spPr>
        <p:txBody>
          <a:bodyPr>
            <a:normAutofit fontScale="90000"/>
          </a:bodyPr>
          <a:p>
            <a:r>
              <a:rPr lang="en-US" sz="4890" dirty="0">
                <a:solidFill>
                  <a:schemeClr val="accent6">
                    <a:lumMod val="20000"/>
                    <a:lumOff val="80000"/>
                  </a:schemeClr>
                </a:solidFill>
                <a:sym typeface="+mn-ea"/>
              </a:rPr>
              <a:t>Deuteronomy 30:1-5  | Call to National Repentance</a:t>
            </a:r>
            <a:endParaRPr lang="en-US" sz="4890" dirty="0">
              <a:solidFill>
                <a:schemeClr val="accent6">
                  <a:lumMod val="20000"/>
                  <a:lumOff val="8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775" y="1698625"/>
            <a:ext cx="11729085" cy="6092825"/>
          </a:xfrm>
          <a:prstGeom prst="rect">
            <a:avLst/>
          </a:prstGeom>
          <a:noFill/>
        </p:spPr>
        <p:txBody>
          <a:bodyPr wrap="square" rtlCol="0">
            <a:spAutoFit/>
          </a:bodyPr>
          <a:p>
            <a:pPr indent="0" algn="just">
              <a:buFont typeface="Wingdings" panose="05000000000000000000" charset="0"/>
              <a:buNone/>
            </a:pPr>
            <a:r>
              <a:rPr lang="en-US" sz="2400" dirty="0">
                <a:solidFill>
                  <a:srgbClr val="003333"/>
                </a:solidFill>
                <a:latin typeface="Lucida Sans Unicode" panose="020B0602030504020204" charset="0"/>
                <a:cs typeface="Lucida Sans Unicode" panose="020B0602030504020204" charset="0"/>
              </a:rPr>
              <a:t>Deuteronomy 30:6-10  </a:t>
            </a:r>
            <a:r>
              <a:rPr lang="en-US" sz="2400" b="1" dirty="0">
                <a:solidFill>
                  <a:srgbClr val="003333"/>
                </a:solidFill>
                <a:latin typeface="Lucida Sans Unicode" panose="020B0602030504020204" charset="0"/>
                <a:cs typeface="Lucida Sans Unicode" panose="020B0602030504020204" charset="0"/>
              </a:rPr>
              <a:t>And the LORD thy God will circumcise thine heart, and the heart of thy seed</a:t>
            </a:r>
            <a:r>
              <a:rPr lang="en-US" sz="2400" dirty="0">
                <a:solidFill>
                  <a:srgbClr val="003333"/>
                </a:solidFill>
                <a:latin typeface="Lucida Sans Unicode" panose="020B0602030504020204" charset="0"/>
                <a:cs typeface="Lucida Sans Unicode" panose="020B0602030504020204" charset="0"/>
              </a:rPr>
              <a:t>, to love the LORD thy God with all thine heart, and with all thy soul, that thou mayest live.  - 7  And the LORD thy God will put all these curses upon thine enemies, and on them that hate thee, which persecuted thee.  - 8  </a:t>
            </a:r>
            <a:r>
              <a:rPr lang="en-US" sz="2400" b="1" dirty="0">
                <a:solidFill>
                  <a:srgbClr val="003333"/>
                </a:solidFill>
                <a:latin typeface="Lucida Sans Unicode" panose="020B0602030504020204" charset="0"/>
                <a:cs typeface="Lucida Sans Unicode" panose="020B0602030504020204" charset="0"/>
              </a:rPr>
              <a:t>And thou shalt return and obey the voice of the LORD, and do all his commandments which I command thee this day.</a:t>
            </a:r>
            <a:r>
              <a:rPr lang="en-US" sz="2400" dirty="0">
                <a:solidFill>
                  <a:srgbClr val="003333"/>
                </a:solidFill>
                <a:latin typeface="Lucida Sans Unicode" panose="020B0602030504020204" charset="0"/>
                <a:cs typeface="Lucida Sans Unicode" panose="020B0602030504020204" charset="0"/>
              </a:rPr>
              <a:t>  - 9  And the LORD thy God will make thee plenteous in every work of thine hand, in the fruit of thy body, and in the fruit of thy cattle, and in the fruit of thy land, for good: for the LORD will again rejoice over thee for good, as he rejoiced over thy fathers:  - 10  If thou shalt hearken unto the voice of the LORD thy God, to keep his commandments and his statutes which are written in this book of the law, and if thou turn unto the LORD thy God with all thine heart, and with all thy soul.</a:t>
            </a: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sz="2400">
              <a:solidFill>
                <a:srgbClr val="003333"/>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a:p>
            <a:pPr indent="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
        <p:nvSpPr>
          <p:cNvPr id="4" name="Title 3"/>
          <p:cNvSpPr>
            <a:spLocks noGrp="1"/>
          </p:cNvSpPr>
          <p:nvPr>
            <p:ph type="ctrTitle"/>
          </p:nvPr>
        </p:nvSpPr>
        <p:spPr>
          <a:xfrm>
            <a:off x="-158750" y="0"/>
            <a:ext cx="12350750" cy="880110"/>
          </a:xfrm>
          <a:solidFill>
            <a:srgbClr val="003333"/>
          </a:solidFill>
        </p:spPr>
        <p:txBody>
          <a:bodyPr>
            <a:normAutofit/>
          </a:bodyPr>
          <a:p>
            <a:r>
              <a:rPr lang="en-US" sz="4890" dirty="0">
                <a:solidFill>
                  <a:schemeClr val="accent6">
                    <a:lumMod val="20000"/>
                    <a:lumOff val="80000"/>
                  </a:schemeClr>
                </a:solidFill>
                <a:sym typeface="+mn-ea"/>
              </a:rPr>
              <a:t>Deuteronomy 30:6-10  | The Seed of the Church</a:t>
            </a:r>
            <a:endParaRPr lang="en-US" sz="4890" dirty="0">
              <a:solidFill>
                <a:schemeClr val="accent6">
                  <a:lumMod val="20000"/>
                  <a:lumOff val="8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775" y="1698625"/>
            <a:ext cx="11729085" cy="6092825"/>
          </a:xfrm>
          <a:prstGeom prst="rect">
            <a:avLst/>
          </a:prstGeom>
          <a:noFill/>
        </p:spPr>
        <p:txBody>
          <a:bodyPr wrap="square" rtlCol="0">
            <a:spAutoFit/>
          </a:bodyPr>
          <a:p>
            <a:pPr indent="0" algn="just">
              <a:buFont typeface="Wingdings" panose="05000000000000000000" charset="0"/>
              <a:buNone/>
            </a:pPr>
            <a:r>
              <a:rPr lang="en-US" sz="2400" dirty="0">
                <a:solidFill>
                  <a:srgbClr val="003333"/>
                </a:solidFill>
                <a:latin typeface="Lucida Sans Unicode" panose="020B0602030504020204" charset="0"/>
                <a:cs typeface="Lucida Sans Unicode" panose="020B0602030504020204" charset="0"/>
              </a:rPr>
              <a:t>Deuteronomy 30:11-16  For this commandment which I command thee this day, it is not hidden from thee, neither is it far off.  - 12  It is not in heaven, that thou shouldest say, Who shall go up for us to heaven, and bring it unto us, that we may hear it, and do it?  - 13  Neither is it beyond the sea, that thou shouldest say, Who shall go over the sea for us, and bring it unto us, that we may hear it, and do it?  - 14  But the word is very nigh unto thee, in thy mouth, and in thy heart, that thou mayest do it. -15 </a:t>
            </a:r>
            <a:r>
              <a:rPr lang="en-US" sz="2400" dirty="0">
                <a:solidFill>
                  <a:srgbClr val="003333"/>
                </a:solidFill>
                <a:latin typeface="Lucida Sans Unicode" panose="020B0602030504020204" charset="0"/>
                <a:cs typeface="Lucida Sans Unicode" panose="020B0602030504020204" charset="0"/>
                <a:sym typeface="+mn-ea"/>
              </a:rPr>
              <a:t>See, I have set before thee this day life and good, and death and evil;  - 16  I</a:t>
            </a:r>
            <a:r>
              <a:rPr lang="en-US" sz="2400" b="1" dirty="0">
                <a:solidFill>
                  <a:srgbClr val="003333"/>
                </a:solidFill>
                <a:latin typeface="Lucida Sans Unicode" panose="020B0602030504020204" charset="0"/>
                <a:cs typeface="Lucida Sans Unicode" panose="020B0602030504020204" charset="0"/>
                <a:sym typeface="+mn-ea"/>
              </a:rPr>
              <a:t>n that I command thee this day to love the LORD thy God, to walk in his ways</a:t>
            </a:r>
            <a:r>
              <a:rPr lang="en-US" sz="2400" dirty="0">
                <a:solidFill>
                  <a:srgbClr val="003333"/>
                </a:solidFill>
                <a:latin typeface="Lucida Sans Unicode" panose="020B0602030504020204" charset="0"/>
                <a:cs typeface="Lucida Sans Unicode" panose="020B0602030504020204" charset="0"/>
                <a:sym typeface="+mn-ea"/>
              </a:rPr>
              <a:t>, and to keep his commandments and his statutes and his judgments, that thou mayest live and multiply: and the LORD thy God shall bless thee in the land whither thou goest to possess it.</a:t>
            </a:r>
            <a:endParaRPr lang="en-US" sz="2400" dirty="0">
              <a:solidFill>
                <a:srgbClr val="003333"/>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dirty="0">
              <a:solidFill>
                <a:srgbClr val="003333"/>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a:p>
            <a:pPr indent="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
        <p:nvSpPr>
          <p:cNvPr id="4" name="Title 3"/>
          <p:cNvSpPr>
            <a:spLocks noGrp="1"/>
          </p:cNvSpPr>
          <p:nvPr>
            <p:ph type="ctrTitle"/>
          </p:nvPr>
        </p:nvSpPr>
        <p:spPr>
          <a:xfrm>
            <a:off x="-158750" y="0"/>
            <a:ext cx="12350750" cy="880110"/>
          </a:xfrm>
          <a:solidFill>
            <a:srgbClr val="003333"/>
          </a:solidFill>
        </p:spPr>
        <p:txBody>
          <a:bodyPr>
            <a:normAutofit/>
          </a:bodyPr>
          <a:p>
            <a:r>
              <a:rPr lang="en-US" sz="4890" dirty="0">
                <a:solidFill>
                  <a:schemeClr val="accent6">
                    <a:lumMod val="20000"/>
                    <a:lumOff val="80000"/>
                  </a:schemeClr>
                </a:solidFill>
                <a:sym typeface="+mn-ea"/>
              </a:rPr>
              <a:t>Deuteronomy 30:11-16  | The Word of Faith</a:t>
            </a:r>
            <a:endParaRPr lang="en-US" sz="4890" dirty="0">
              <a:solidFill>
                <a:schemeClr val="accent6">
                  <a:lumMod val="20000"/>
                  <a:lumOff val="8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52400" y="2140585"/>
            <a:ext cx="11729085" cy="5354320"/>
          </a:xfrm>
          <a:prstGeom prst="rect">
            <a:avLst/>
          </a:prstGeom>
          <a:noFill/>
        </p:spPr>
        <p:txBody>
          <a:bodyPr wrap="square" rtlCol="0">
            <a:spAutoFit/>
          </a:bodyPr>
          <a:p>
            <a:pPr indent="0" algn="just">
              <a:buFont typeface="Wingdings" panose="05000000000000000000" charset="0"/>
              <a:buNone/>
            </a:pPr>
            <a:r>
              <a:rPr lang="en-US" sz="2400" dirty="0">
                <a:solidFill>
                  <a:srgbClr val="003333"/>
                </a:solidFill>
                <a:latin typeface="Lucida Sans Unicode" panose="020B0602030504020204" charset="0"/>
                <a:cs typeface="Lucida Sans Unicode" panose="020B0602030504020204" charset="0"/>
              </a:rPr>
              <a:t>Deuteronomy 30:17-20    - 17  But if thine heart turn away, so that thou wilt not hear, but shalt be drawn away, and worship other gods, and serve them;  - 18  I denounce unto you this day, that ye shall surely perish, and that ye shall not prolong your days upon the land, whither thou passest over Jordan to go to possess it.  - 19  I call heaven and earth to record this day against you, that I have set before you life and death, blessing and cursing: therefore choose life, that both thou and thy seed may live:  - 20  </a:t>
            </a:r>
            <a:r>
              <a:rPr lang="en-US" sz="2400" b="1" dirty="0">
                <a:solidFill>
                  <a:srgbClr val="003333"/>
                </a:solidFill>
                <a:latin typeface="Lucida Sans Unicode" panose="020B0602030504020204" charset="0"/>
                <a:cs typeface="Lucida Sans Unicode" panose="020B0602030504020204" charset="0"/>
              </a:rPr>
              <a:t>That thou mayest love the LORD thy God, and that thou mayest obey his voice, and that thou mayest cleave unto him: for he is thy life</a:t>
            </a:r>
            <a:r>
              <a:rPr lang="en-US" sz="2400" dirty="0">
                <a:solidFill>
                  <a:srgbClr val="003333"/>
                </a:solidFill>
                <a:latin typeface="Lucida Sans Unicode" panose="020B0602030504020204" charset="0"/>
                <a:cs typeface="Lucida Sans Unicode" panose="020B0602030504020204" charset="0"/>
              </a:rPr>
              <a:t>, and the length of thy days: that thou mayest dwell in the land which the LORD sware unto thy fathers, to Abraham, to Isaac, and to Jacob, to give them.</a:t>
            </a:r>
            <a:endParaRPr lang="en-US" sz="2400" dirty="0">
              <a:solidFill>
                <a:srgbClr val="003333"/>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a:p>
            <a:pPr indent="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
        <p:nvSpPr>
          <p:cNvPr id="4" name="Title 3"/>
          <p:cNvSpPr>
            <a:spLocks noGrp="1"/>
          </p:cNvSpPr>
          <p:nvPr>
            <p:ph type="ctrTitle"/>
          </p:nvPr>
        </p:nvSpPr>
        <p:spPr>
          <a:xfrm>
            <a:off x="-158750" y="0"/>
            <a:ext cx="12350750" cy="880110"/>
          </a:xfrm>
          <a:solidFill>
            <a:srgbClr val="003333"/>
          </a:solidFill>
        </p:spPr>
        <p:txBody>
          <a:bodyPr>
            <a:normAutofit/>
          </a:bodyPr>
          <a:p>
            <a:r>
              <a:rPr lang="en-US" sz="4890" dirty="0">
                <a:solidFill>
                  <a:schemeClr val="accent6">
                    <a:lumMod val="20000"/>
                    <a:lumOff val="80000"/>
                  </a:schemeClr>
                </a:solidFill>
                <a:sym typeface="+mn-ea"/>
              </a:rPr>
              <a:t>Deuteronomy 30:17-19  | The Judgment</a:t>
            </a:r>
            <a:endParaRPr lang="en-US" sz="4890" dirty="0">
              <a:solidFill>
                <a:schemeClr val="accent6">
                  <a:lumMod val="20000"/>
                  <a:lumOff val="8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52400" y="1938020"/>
            <a:ext cx="11729085" cy="6092825"/>
          </a:xfrm>
          <a:prstGeom prst="rect">
            <a:avLst/>
          </a:prstGeom>
          <a:noFill/>
        </p:spPr>
        <p:txBody>
          <a:bodyPr wrap="square" rtlCol="0">
            <a:spAutoFit/>
          </a:bodyPr>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sym typeface="+mn-ea"/>
              </a:rPr>
              <a:t>Though it may come with sorrow, it </a:t>
            </a:r>
            <a:r>
              <a:rPr lang="en-US" sz="2400" dirty="0">
                <a:solidFill>
                  <a:srgbClr val="003333"/>
                </a:solidFill>
                <a:latin typeface="Lucida Sans Unicode" panose="020B0602030504020204" charset="0"/>
                <a:cs typeface="Lucida Sans Unicode" panose="020B0602030504020204" charset="0"/>
              </a:rPr>
              <a:t>is not feeling sorry for your sins.</a:t>
            </a:r>
            <a:endParaRPr lang="en-US" sz="2400" dirty="0">
              <a:solidFill>
                <a:srgbClr val="003333"/>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sym typeface="+mn-ea"/>
              </a:rPr>
              <a:t>Though it may</a:t>
            </a:r>
            <a:r>
              <a:rPr lang="en-US" sz="2400" dirty="0">
                <a:solidFill>
                  <a:srgbClr val="003333"/>
                </a:solidFill>
                <a:latin typeface="Lucida Sans Unicode" panose="020B0602030504020204" charset="0"/>
                <a:cs typeface="Lucida Sans Unicode" panose="020B0602030504020204" charset="0"/>
              </a:rPr>
              <a:t> begin with an emotional experience, it is not merely an emotional experience. </a:t>
            </a: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rPr>
              <a:t>While it is birthed as a singular event, it must be sustained by a series od decisions lonh enough to form a habit and creare new neural pathwayus i  the brain</a:t>
            </a: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rPr>
              <a:t>Teshuvah is about forming these habits</a:t>
            </a: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dirty="0">
                <a:solidFill>
                  <a:srgbClr val="003333"/>
                </a:solidFill>
                <a:latin typeface="Lucida Sans Unicode" panose="020B0602030504020204" charset="0"/>
                <a:cs typeface="Lucida Sans Unicode" panose="020B0602030504020204" charset="0"/>
              </a:rPr>
              <a:t>This year it is from August 28-October 10, 2022(1 Elul-10 Tishrei/ Yom Kippor)</a:t>
            </a:r>
            <a:endParaRPr lang="en-US" sz="2400" dirty="0">
              <a:solidFill>
                <a:srgbClr val="003333"/>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dirty="0">
              <a:solidFill>
                <a:srgbClr val="003333"/>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a:p>
            <a:pPr indent="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
        <p:nvSpPr>
          <p:cNvPr id="4" name="Title 3"/>
          <p:cNvSpPr>
            <a:spLocks noGrp="1"/>
          </p:cNvSpPr>
          <p:nvPr>
            <p:ph type="ctrTitle"/>
          </p:nvPr>
        </p:nvSpPr>
        <p:spPr>
          <a:xfrm>
            <a:off x="-158750" y="0"/>
            <a:ext cx="12350750" cy="880110"/>
          </a:xfrm>
          <a:solidFill>
            <a:srgbClr val="003333"/>
          </a:solidFill>
        </p:spPr>
        <p:txBody>
          <a:bodyPr>
            <a:normAutofit/>
          </a:bodyPr>
          <a:p>
            <a:r>
              <a:rPr lang="en-US" sz="4890" dirty="0">
                <a:solidFill>
                  <a:schemeClr val="accent6">
                    <a:lumMod val="20000"/>
                    <a:lumOff val="80000"/>
                  </a:schemeClr>
                </a:solidFill>
                <a:sym typeface="+mn-ea"/>
              </a:rPr>
              <a:t>What Repentance/Teshuvah/Return is?</a:t>
            </a:r>
            <a:endParaRPr lang="en-US" sz="4890" dirty="0">
              <a:solidFill>
                <a:schemeClr val="accent6">
                  <a:lumMod val="20000"/>
                  <a:lumOff val="8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 y="0"/>
            <a:ext cx="12190730" cy="983615"/>
          </a:xfrm>
          <a:solidFill>
            <a:srgbClr val="003333"/>
          </a:solidFill>
        </p:spPr>
        <p:txBody>
          <a:bodyPr>
            <a:normAutofit/>
          </a:bodyPr>
          <a:lstStyle/>
          <a:p>
            <a:r>
              <a:rPr lang="en-US" sz="5800" dirty="0">
                <a:solidFill>
                  <a:schemeClr val="accent6">
                    <a:lumMod val="20000"/>
                    <a:lumOff val="80000"/>
                  </a:schemeClr>
                </a:solidFill>
              </a:rPr>
              <a:t>Returning to the Lord</a:t>
            </a:r>
            <a:endParaRPr lang="en-US" sz="5800" dirty="0">
              <a:solidFill>
                <a:schemeClr val="accent6">
                  <a:lumMod val="20000"/>
                  <a:lumOff val="80000"/>
                </a:schemeClr>
              </a:solidFill>
            </a:endParaRPr>
          </a:p>
        </p:txBody>
      </p:sp>
      <p:sp>
        <p:nvSpPr>
          <p:cNvPr id="6" name="Text Box 5"/>
          <p:cNvSpPr txBox="1"/>
          <p:nvPr/>
        </p:nvSpPr>
        <p:spPr>
          <a:xfrm>
            <a:off x="0" y="6468745"/>
            <a:ext cx="12192000" cy="368300"/>
          </a:xfrm>
          <a:prstGeom prst="rect">
            <a:avLst/>
          </a:prstGeom>
          <a:solidFill>
            <a:srgbClr val="003333"/>
          </a:solidFill>
        </p:spPr>
        <p:txBody>
          <a:bodyPr wrap="square" rtlCol="0">
            <a:spAutoFit/>
          </a:bodyPr>
          <a:p>
            <a:pPr algn="ctr"/>
            <a:r>
              <a:rPr lang="en-US">
                <a:solidFill>
                  <a:schemeClr val="accent6">
                    <a:lumMod val="20000"/>
                    <a:lumOff val="80000"/>
                  </a:schemeClr>
                </a:solidFill>
              </a:rPr>
              <a:t>Presented By Dallas Carter on August 28, 2022</a:t>
            </a:r>
            <a:r>
              <a:rPr lang="en-US"/>
              <a:t> </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4802</Words>
  <Application>WPS Presentation</Application>
  <PresentationFormat>Widescreen</PresentationFormat>
  <Paragraphs>74</Paragraphs>
  <Slides>8</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8</vt:i4>
      </vt:variant>
    </vt:vector>
  </HeadingPairs>
  <TitlesOfParts>
    <vt:vector size="18" baseType="lpstr">
      <vt:lpstr>Arial</vt:lpstr>
      <vt:lpstr>SimSun</vt:lpstr>
      <vt:lpstr>Wingdings</vt:lpstr>
      <vt:lpstr>Wingdings</vt:lpstr>
      <vt:lpstr>Lucida Sans Unicode</vt:lpstr>
      <vt:lpstr>Calibri Light</vt:lpstr>
      <vt:lpstr>Calibri</vt:lpstr>
      <vt:lpstr>Microsoft YaHei</vt:lpstr>
      <vt:lpstr>Arial Unicode MS</vt:lpstr>
      <vt:lpstr>Office Theme</vt:lpstr>
      <vt:lpstr>The Just Shall Live By Faith</vt:lpstr>
      <vt:lpstr>What Repentance/Teshuvah/Return is?</vt:lpstr>
      <vt:lpstr>Habakkuk 1:1-4  | Habakkuk’s first complaint</vt:lpstr>
      <vt:lpstr>Deuteronomy 30:1-5  | Call to National Repentance</vt:lpstr>
      <vt:lpstr>Deuteronomy 30:1-5  | The Seed of the Church</vt:lpstr>
      <vt:lpstr>Deuteronomy 30:1-5  | The Seed of the Church</vt:lpstr>
      <vt:lpstr>What Repentance/Teshuvah/Return is?</vt:lpstr>
      <vt:lpstr>Returning to the Lord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Circle of Faith</dc:title>
  <dc:creator/>
  <cp:lastModifiedBy>dalla</cp:lastModifiedBy>
  <cp:revision>67</cp:revision>
  <dcterms:created xsi:type="dcterms:W3CDTF">2020-03-23T01:13:00Z</dcterms:created>
  <dcterms:modified xsi:type="dcterms:W3CDTF">2022-08-27T15:23:22Z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1033-11.2.0.11254</vt:lpwstr>
  </property>
  <property fmtid="{D5CDD505-2E9C-101B-9397-08002B2CF9AE}" pid="3" name="ICV">
    <vt:lpwstr>A2BFBD2AA26141C99F73FEE8393B1550</vt:lpwstr>
  </property>
</Properties>
</file>