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31" r:id="rId3"/>
    <p:sldId id="317" r:id="rId4"/>
    <p:sldId id="320" r:id="rId5"/>
    <p:sldId id="321" r:id="rId6"/>
    <p:sldId id="322" r:id="rId7"/>
    <p:sldId id="318" r:id="rId8"/>
    <p:sldId id="323" r:id="rId9"/>
    <p:sldId id="324" r:id="rId10"/>
    <p:sldId id="325" r:id="rId11"/>
    <p:sldId id="319" r:id="rId12"/>
    <p:sldId id="326" r:id="rId13"/>
    <p:sldId id="328" r:id="rId14"/>
    <p:sldId id="327" r:id="rId15"/>
    <p:sldId id="329" r:id="rId16"/>
    <p:sldId id="330" r:id="rId17"/>
  </p:sldIdLst>
  <p:sldSz cx="12192000" cy="6858000"/>
  <p:notesSz cx="7772400" cy="10058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p>
            <a:pPr algn="ctr"/>
            <a:endParaRPr lang="en-US" sz="3200" b="0" strike="noStrike" spc="-1">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p>
            <a:endParaRPr lang="en-US" sz="3200" b="0" strike="noStrike" spc="-1">
              <a:latin typeface="Arial" panose="020B0604020202020204"/>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p>
            <a:pPr algn="ctr"/>
            <a:endParaRPr lang="en-US" sz="3200" b="0" strike="noStrike" spc="-1">
              <a:latin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p>
            <a:endParaRPr lang="en-US" sz="3200" b="0" strike="noStrike" spc="-1">
              <a:latin typeface="Arial" panose="020B0604020202020204"/>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p>
            <a:endParaRPr lang="en-US" sz="3200" b="0" strike="noStrike" spc="-1">
              <a:latin typeface="Arial" panose="020B0604020202020204"/>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p>
            <a:endParaRPr lang="en-US" sz="3200" b="0" strike="noStrike" spc="-1">
              <a:latin typeface="Arial" panose="020B0604020202020204"/>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33"/>
        </a:solidFill>
        <a:effectLst/>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r>
              <a:rPr lang="en-US" sz="4400" b="0" strike="noStrike" spc="-1">
                <a:latin typeface="Arial" panose="020B0604020202020204"/>
              </a:rPr>
              <a:t>Click to edit the title text format</a:t>
            </a:r>
            <a:endParaRPr lang="en-US" sz="4400" b="0" strike="noStrike" spc="-1">
              <a:latin typeface="Arial" panose="020B0604020202020204"/>
            </a:endParaRPr>
          </a:p>
        </p:txBody>
      </p:sp>
      <p:sp>
        <p:nvSpPr>
          <p:cNvPr id="2" name="PlaceHolder 2"/>
          <p:cNvSpPr>
            <a:spLocks noGrp="1"/>
          </p:cNvSpPr>
          <p:nvPr>
            <p:ph type="body"/>
          </p:nvPr>
        </p:nvSpPr>
        <p:spPr>
          <a:xfrm>
            <a:off x="609480" y="1604520"/>
            <a:ext cx="10972440" cy="3977280"/>
          </a:xfrm>
          <a:prstGeom prst="rect">
            <a:avLst/>
          </a:prstGeom>
        </p:spPr>
        <p:txBody>
          <a:bodyPr lIns="0" tIns="0" rIns="0" bIns="0">
            <a:normAutofit/>
          </a:bodyPr>
          <a:p>
            <a:pPr marL="431800" indent="-323850">
              <a:spcBef>
                <a:spcPts val="1415"/>
              </a:spcBef>
              <a:buClr>
                <a:srgbClr val="FFFFFF"/>
              </a:buClr>
              <a:buSzPct val="45000"/>
              <a:buFont typeface="Wingdings" panose="05000000000000000000" pitchFamily="2" charset="2"/>
              <a:buChar char=""/>
            </a:pPr>
            <a:r>
              <a:rPr lang="en-US" sz="3200" b="0" strike="noStrike" spc="-1">
                <a:latin typeface="Arial" panose="020B0604020202020204"/>
              </a:rPr>
              <a:t>Click to edit the outline text format</a:t>
            </a:r>
            <a:endParaRPr lang="en-US" sz="3200" b="0" strike="noStrike" spc="-1">
              <a:latin typeface="Arial" panose="020B0604020202020204"/>
            </a:endParaRPr>
          </a:p>
          <a:p>
            <a:pPr marL="864235" lvl="1" indent="-323850">
              <a:spcBef>
                <a:spcPts val="1135"/>
              </a:spcBef>
              <a:buClr>
                <a:srgbClr val="FFFFFF"/>
              </a:buClr>
              <a:buSzPct val="75000"/>
              <a:buFont typeface="Symbol" panose="05050102010706020507" charset="2"/>
              <a:buChar char=""/>
            </a:pPr>
            <a:r>
              <a:rPr lang="en-US" sz="2800" b="0" strike="noStrike" spc="-1">
                <a:latin typeface="Arial" panose="020B0604020202020204"/>
              </a:rPr>
              <a:t>Second Outline Level</a:t>
            </a:r>
            <a:endParaRPr lang="en-US" sz="2800" b="0" strike="noStrike" spc="-1">
              <a:latin typeface="Arial" panose="020B0604020202020204"/>
            </a:endParaRPr>
          </a:p>
          <a:p>
            <a:pPr marL="1296035" lvl="2" indent="-288290">
              <a:spcBef>
                <a:spcPts val="850"/>
              </a:spcBef>
              <a:buClr>
                <a:srgbClr val="FFFFFF"/>
              </a:buClr>
              <a:buSzPct val="45000"/>
              <a:buFont typeface="Wingdings" panose="05000000000000000000" pitchFamily="2" charset="2"/>
              <a:buChar char=""/>
            </a:pPr>
            <a:r>
              <a:rPr lang="en-US" sz="2400" b="0" strike="noStrike" spc="-1">
                <a:latin typeface="Arial" panose="020B0604020202020204"/>
              </a:rPr>
              <a:t>Third Outline Level</a:t>
            </a:r>
            <a:endParaRPr lang="en-US" sz="2400" b="0" strike="noStrike" spc="-1">
              <a:latin typeface="Arial" panose="020B0604020202020204"/>
            </a:endParaRPr>
          </a:p>
          <a:p>
            <a:pPr marL="1727835" lvl="3" indent="-215900">
              <a:spcBef>
                <a:spcPts val="565"/>
              </a:spcBef>
              <a:buClr>
                <a:srgbClr val="FFFFFF"/>
              </a:buClr>
              <a:buSzPct val="75000"/>
              <a:buFont typeface="Symbol" panose="05050102010706020507" charset="2"/>
              <a:buChar char=""/>
            </a:pPr>
            <a:r>
              <a:rPr lang="en-US" sz="2000" b="0" strike="noStrike" spc="-1">
                <a:latin typeface="Arial" panose="020B0604020202020204"/>
              </a:rPr>
              <a:t>Fourth Outline Level</a:t>
            </a:r>
            <a:endParaRPr lang="en-US" sz="2000" b="0" strike="noStrike" spc="-1">
              <a:latin typeface="Arial" panose="020B0604020202020204"/>
            </a:endParaRPr>
          </a:p>
          <a:p>
            <a:pPr marL="2160270" lvl="4" indent="-215900">
              <a:spcBef>
                <a:spcPts val="285"/>
              </a:spcBef>
              <a:buClr>
                <a:srgbClr val="FFFFFF"/>
              </a:buClr>
              <a:buSzPct val="45000"/>
              <a:buFont typeface="Wingdings" panose="05000000000000000000" pitchFamily="2" charset="2"/>
              <a:buChar char=""/>
            </a:pPr>
            <a:r>
              <a:rPr lang="en-US" sz="2000" b="0" strike="noStrike" spc="-1">
                <a:latin typeface="Arial" panose="020B0604020202020204"/>
              </a:rPr>
              <a:t>Fifth Outline Level</a:t>
            </a:r>
            <a:endParaRPr lang="en-US" sz="2000" b="0" strike="noStrike" spc="-1">
              <a:latin typeface="Arial" panose="020B0604020202020204"/>
            </a:endParaRPr>
          </a:p>
          <a:p>
            <a:pPr marL="2592070" lvl="5" indent="-215900">
              <a:spcBef>
                <a:spcPts val="285"/>
              </a:spcBef>
              <a:buClr>
                <a:srgbClr val="FFFFFF"/>
              </a:buClr>
              <a:buSzPct val="45000"/>
              <a:buFont typeface="Wingdings" panose="05000000000000000000" pitchFamily="2" charset="2"/>
              <a:buChar char=""/>
            </a:pPr>
            <a:r>
              <a:rPr lang="en-US" sz="2000" b="0" strike="noStrike" spc="-1">
                <a:latin typeface="Arial" panose="020B0604020202020204"/>
              </a:rPr>
              <a:t>Sixth Outline Level</a:t>
            </a:r>
            <a:endParaRPr lang="en-US" sz="2000" b="0" strike="noStrike" spc="-1">
              <a:latin typeface="Arial" panose="020B0604020202020204"/>
            </a:endParaRPr>
          </a:p>
          <a:p>
            <a:pPr marL="3023870" lvl="6" indent="-215900">
              <a:spcBef>
                <a:spcPts val="285"/>
              </a:spcBef>
              <a:buClr>
                <a:srgbClr val="FFFFFF"/>
              </a:buClr>
              <a:buSzPct val="45000"/>
              <a:buFont typeface="Wingdings" panose="05000000000000000000" pitchFamily="2" charset="2"/>
              <a:buChar char=""/>
            </a:pPr>
            <a:r>
              <a:rPr lang="en-US" sz="2000" b="0" strike="noStrike" spc="-1">
                <a:latin typeface="Arial" panose="020B0604020202020204"/>
              </a:rPr>
              <a:t>Seventh Outline Level</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76" name="CustomShape 1"/>
          <p:cNvSpPr/>
          <p:nvPr/>
        </p:nvSpPr>
        <p:spPr>
          <a:xfrm>
            <a:off x="1523880" y="3602160"/>
            <a:ext cx="9136080" cy="1647720"/>
          </a:xfrm>
          <a:prstGeom prst="rect">
            <a:avLst/>
          </a:prstGeom>
          <a:noFill/>
          <a:ln w="0">
            <a:noFill/>
          </a:ln>
        </p:spPr>
        <p:style>
          <a:lnRef idx="0">
            <a:srgbClr val="FFFFFF"/>
          </a:lnRef>
          <a:fillRef idx="0">
            <a:srgbClr val="FFFFFF"/>
          </a:fillRef>
          <a:effectRef idx="0">
            <a:srgbClr val="FFFFFF"/>
          </a:effectRef>
          <a:fontRef idx="minor"/>
        </p:style>
      </p:sp>
      <p:sp>
        <p:nvSpPr>
          <p:cNvPr id="77" name="CustomShape 2"/>
          <p:cNvSpPr/>
          <p:nvPr/>
        </p:nvSpPr>
        <p:spPr>
          <a:xfrm>
            <a:off x="2063520" y="0"/>
            <a:ext cx="9136080" cy="12952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Autofit/>
          </a:bodyPr>
          <a:p>
            <a:pPr algn="ctr">
              <a:lnSpc>
                <a:spcPct val="90000"/>
              </a:lnSpc>
            </a:pPr>
            <a:r>
              <a:rPr lang="en-US" sz="6000" b="0" strike="noStrike" spc="-1">
                <a:solidFill>
                  <a:srgbClr val="E2F0D9"/>
                </a:solidFill>
                <a:latin typeface="Calibri Light" panose="020F0302020204030204"/>
                <a:ea typeface="DejaVu Sans" panose="020B0603030804020204"/>
              </a:rPr>
              <a:t> </a:t>
            </a:r>
            <a:endParaRPr lang="en-US" sz="6000" b="0" strike="noStrike" spc="-1">
              <a:latin typeface="Arial" panose="020B0604020202020204"/>
            </a:endParaRPr>
          </a:p>
        </p:txBody>
      </p:sp>
      <p:sp>
        <p:nvSpPr>
          <p:cNvPr id="78" name="CustomShape 3"/>
          <p:cNvSpPr/>
          <p:nvPr/>
        </p:nvSpPr>
        <p:spPr>
          <a:xfrm>
            <a:off x="1703705" y="5949040"/>
            <a:ext cx="7836120" cy="45783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pPr>
            <a:r>
              <a:rPr lang="en-US" sz="2400" b="1" strike="noStrike" spc="-1">
                <a:solidFill>
                  <a:srgbClr val="002060"/>
                </a:solidFill>
                <a:latin typeface="Calibri" panose="020F0502020204030204"/>
                <a:ea typeface="DejaVu Sans" panose="020B0603030804020204"/>
              </a:rPr>
              <a:t>Presented By Dallas Carter on  April 10, 2022</a:t>
            </a:r>
            <a:r>
              <a:rPr lang="en-US" sz="1800" b="0" strike="noStrike" spc="-1">
                <a:solidFill>
                  <a:srgbClr val="002060"/>
                </a:solidFill>
                <a:latin typeface="Calibri" panose="020F0502020204030204"/>
                <a:ea typeface="DejaVu Sans" panose="020B0603030804020204"/>
              </a:rPr>
              <a:t> </a:t>
            </a:r>
            <a:endParaRPr lang="en-US" sz="1800" b="0" strike="noStrike" spc="-1">
              <a:solidFill>
                <a:srgbClr val="002060"/>
              </a:solidFill>
              <a:latin typeface="Calibri" panose="020F0502020204030204"/>
              <a:ea typeface="DejaVu Sans" panose="020B0603030804020204"/>
            </a:endParaRPr>
          </a:p>
        </p:txBody>
      </p:sp>
      <p:sp>
        <p:nvSpPr>
          <p:cNvPr id="79" name="CustomShape 4"/>
          <p:cNvSpPr/>
          <p:nvPr/>
        </p:nvSpPr>
        <p:spPr>
          <a:xfrm>
            <a:off x="-240665" y="188595"/>
            <a:ext cx="6462395" cy="827405"/>
          </a:xfrm>
          <a:prstGeom prst="rect">
            <a:avLst/>
          </a:prstGeom>
          <a:noFill/>
          <a:ln w="0">
            <a:noFill/>
          </a:ln>
        </p:spPr>
        <p:style>
          <a:lnRef idx="0">
            <a:srgbClr val="FFFFFF"/>
          </a:lnRef>
          <a:fillRef idx="0">
            <a:srgbClr val="FFFFFF"/>
          </a:fillRef>
          <a:effectRef idx="0">
            <a:srgbClr val="FFFFFF"/>
          </a:effectRef>
          <a:fontRef idx="minor"/>
        </p:style>
        <p:txBody>
          <a:bodyPr wrap="square" lIns="90000" tIns="45000" rIns="90000" bIns="45000">
            <a:spAutoFit/>
          </a:bodyPr>
          <a:p>
            <a:pPr algn="ctr">
              <a:lnSpc>
                <a:spcPct val="100000"/>
              </a:lnSpc>
            </a:pPr>
            <a:r>
              <a:rPr lang="en-US" sz="4800" b="1" i="1" strike="noStrike" spc="-1">
                <a:solidFill>
                  <a:schemeClr val="accent5">
                    <a:lumMod val="20000"/>
                    <a:lumOff val="80000"/>
                  </a:schemeClr>
                </a:solidFill>
                <a:latin typeface="Bookman Old Style" panose="02050604050505020204"/>
                <a:ea typeface="DejaVu Sans" panose="020B0603030804020204"/>
              </a:rPr>
              <a:t>      </a:t>
            </a:r>
            <a:r>
              <a:rPr lang="en-US" sz="4800" b="1" i="1" strike="noStrike" spc="-1">
                <a:solidFill>
                  <a:srgbClr val="002060"/>
                </a:solidFill>
                <a:latin typeface="Bookman Old Style" panose="02050604050505020204"/>
                <a:ea typeface="DejaVu Sans" panose="020B0603030804020204"/>
              </a:rPr>
              <a:t>City On A Hill</a:t>
            </a:r>
            <a:endParaRPr lang="en-US" sz="4800" b="1" i="1" strike="noStrike" spc="-1">
              <a:solidFill>
                <a:srgbClr val="002060"/>
              </a:solidFill>
              <a:latin typeface="Bookman Old Style" panose="02050604050505020204"/>
              <a:ea typeface="DejaVu Sans" panose="020B0603030804020204"/>
            </a:endParaRPr>
          </a:p>
        </p:txBody>
      </p:sp>
      <p:sp>
        <p:nvSpPr>
          <p:cNvPr id="80" name="CustomShape 5"/>
          <p:cNvSpPr/>
          <p:nvPr/>
        </p:nvSpPr>
        <p:spPr>
          <a:xfrm>
            <a:off x="685800" y="1428840"/>
            <a:ext cx="10742400" cy="26841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p>
            <a:pPr algn="just">
              <a:lnSpc>
                <a:spcPct val="100000"/>
              </a:lnSpc>
            </a:pPr>
            <a:endParaRPr lang="en-US" sz="1800" b="0" strike="noStrike" spc="-1">
              <a:latin typeface="Arial" panose="020B0604020202020204"/>
            </a:endParaRPr>
          </a:p>
          <a:p>
            <a:pPr algn="r">
              <a:lnSpc>
                <a:spcPct val="100000"/>
              </a:lnSpc>
            </a:pPr>
            <a:endParaRPr lang="en-US" sz="1800" b="0" strike="noStrike" spc="-1">
              <a:latin typeface="Arial" panose="020B0604020202020204"/>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rgbClr val="000000"/>
                </a:solidFill>
                <a:latin typeface="Arial" panose="020B0604020202020204"/>
                <a:ea typeface="DejaVu Sans" panose="020B0603030804020204"/>
              </a:rPr>
              <a:t>This City on a Hill not based on carnal power</a:t>
            </a:r>
            <a:endParaRPr lang="en-US" sz="4400" b="0" strike="noStrike" spc="-1">
              <a:latin typeface="Arial" panose="020B0604020202020204"/>
            </a:endParaRPr>
          </a:p>
        </p:txBody>
      </p:sp>
      <p:sp>
        <p:nvSpPr>
          <p:cNvPr id="102" name="CustomShape 2"/>
          <p:cNvSpPr/>
          <p:nvPr/>
        </p:nvSpPr>
        <p:spPr>
          <a:xfrm>
            <a:off x="451485" y="2420910"/>
            <a:ext cx="11128680" cy="37820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tabLst>
                <a:tab pos="0" algn="l"/>
              </a:tabLst>
            </a:pPr>
            <a:r>
              <a:rPr lang="en-US" sz="2400" spc="-1">
                <a:latin typeface="Arial" panose="020B0604020202020204"/>
                <a:sym typeface="+mn-ea"/>
              </a:rPr>
              <a:t>Matthew 5:9 - 18</a:t>
            </a:r>
            <a:endParaRPr lang="en-US" sz="2400" b="0" strike="noStrike" spc="-1">
              <a:latin typeface="Arial" panose="020B0604020202020204"/>
            </a:endParaRPr>
          </a:p>
          <a:p>
            <a:pPr algn="just">
              <a:lnSpc>
                <a:spcPct val="100000"/>
              </a:lnSpc>
              <a:tabLst>
                <a:tab pos="0" algn="l"/>
              </a:tabLst>
            </a:pPr>
            <a:r>
              <a:rPr lang="en-US" sz="2400" b="0" strike="noStrike" spc="-1">
                <a:solidFill>
                  <a:srgbClr val="000000"/>
                </a:solidFill>
                <a:latin typeface="Arial" panose="020B0604020202020204"/>
                <a:ea typeface="DejaVu Sans" panose="020B0603030804020204"/>
              </a:rPr>
              <a:t>Blessed are the peacemakers: for they shall be called the children of God.  Blessed are they which are persecuted for righteousness' sake: for theirs is the kingdom of heaven.  Blessed are ye, when men shall revile you, and persecute you, and shall say all manner of evil against you falsely, for my sake.  Rejoice, and be exceeding glad: for great is your reward in heaven: for so persecuted they the prophets which were before you</a:t>
            </a:r>
            <a:r>
              <a:rPr lang="en-US" sz="2400" spc="-1">
                <a:latin typeface="Arial" panose="020B0604020202020204"/>
                <a:sym typeface="+mn-ea"/>
              </a:rPr>
              <a:t>. Ye are the salt of the earth: but if the salt have lost his savour, wherewith shall it be salted? it is thenceforth good for nothing, but to be cast out, and to be trodden under foot of men..</a:t>
            </a:r>
            <a:r>
              <a:rPr lang="en-US" sz="2400" b="0" strike="noStrike" spc="-1">
                <a:solidFill>
                  <a:srgbClr val="000000"/>
                </a:solidFill>
                <a:latin typeface="Arial" panose="020B0604020202020204"/>
                <a:ea typeface="DejaVu Sans" panose="020B0603030804020204"/>
              </a:rPr>
              <a:t>  </a:t>
            </a:r>
            <a:endParaRPr lang="en-US" sz="2400" b="0" strike="noStrike" spc="-1">
              <a:solidFill>
                <a:srgbClr val="000000"/>
              </a:solidFill>
              <a:latin typeface="Arial" panose="020B0604020202020204"/>
              <a:ea typeface="DejaVu Sans" panose="020B0603030804020204"/>
            </a:endParaRPr>
          </a:p>
          <a:p>
            <a:pPr algn="just">
              <a:lnSpc>
                <a:spcPct val="100000"/>
              </a:lnSpc>
              <a:tabLst>
                <a:tab pos="0" algn="l"/>
              </a:tabLst>
            </a:pP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rgbClr val="000000"/>
                </a:solidFill>
                <a:latin typeface="Arial" panose="020B0604020202020204"/>
                <a:ea typeface="DejaVu Sans" panose="020B0603030804020204"/>
              </a:rPr>
              <a:t>The Church as the City on a Hill</a:t>
            </a:r>
            <a:endParaRPr lang="en-US" sz="4400" b="0" strike="noStrike" spc="-1">
              <a:latin typeface="Arial" panose="020B0604020202020204"/>
            </a:endParaRPr>
          </a:p>
        </p:txBody>
      </p:sp>
      <p:sp>
        <p:nvSpPr>
          <p:cNvPr id="102" name="CustomShape 2"/>
          <p:cNvSpPr/>
          <p:nvPr/>
        </p:nvSpPr>
        <p:spPr>
          <a:xfrm>
            <a:off x="479425" y="2276765"/>
            <a:ext cx="11128680" cy="267398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tabLst>
                <a:tab pos="0" algn="l"/>
              </a:tabLst>
            </a:pPr>
            <a:r>
              <a:rPr lang="en-US" sz="2400" spc="-1">
                <a:latin typeface="Arial" panose="020B0604020202020204"/>
                <a:sym typeface="+mn-ea"/>
              </a:rPr>
              <a:t>Matthew 5:9 - 18</a:t>
            </a:r>
            <a:endParaRPr lang="en-US" sz="2400" b="0" strike="noStrike" spc="-1">
              <a:latin typeface="Arial" panose="020B0604020202020204"/>
            </a:endParaRPr>
          </a:p>
          <a:p>
            <a:pPr algn="just">
              <a:lnSpc>
                <a:spcPct val="100000"/>
              </a:lnSpc>
              <a:tabLst>
                <a:tab pos="0" algn="l"/>
              </a:tabLst>
            </a:pPr>
            <a:r>
              <a:rPr lang="en-US" sz="2400" b="0" strike="noStrike" spc="-1">
                <a:latin typeface="Arial" panose="020B0604020202020204"/>
              </a:rPr>
              <a:t>...</a:t>
            </a:r>
            <a:r>
              <a:rPr lang="en-US" sz="2400" b="1" strike="noStrike" spc="-1">
                <a:latin typeface="Arial" panose="020B0604020202020204"/>
              </a:rPr>
              <a:t>Ye are the light of the world. A city that is set on an hill cannot be hid</a:t>
            </a:r>
            <a:r>
              <a:rPr lang="en-US" sz="2400" b="0" strike="noStrike" spc="-1">
                <a:latin typeface="Arial" panose="020B0604020202020204"/>
              </a:rPr>
              <a:t>.  Neither do men light a candle, and put it under a bushel, but on a candlestick; and it giveth light unto all that are in the house.  Let your light so shine before men, that they may see your good works, and glorify your Father which is in heaven...  </a:t>
            </a:r>
            <a:endParaRPr lang="en-US" sz="2400" b="0" strike="noStrike" spc="-1">
              <a:latin typeface="Arial" panose="020B0604020202020204"/>
            </a:endParaRPr>
          </a:p>
          <a:p>
            <a:pPr algn="just">
              <a:lnSpc>
                <a:spcPct val="100000"/>
              </a:lnSpc>
              <a:tabLst>
                <a:tab pos="0" algn="l"/>
              </a:tabLst>
            </a:pP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fontScale="90000"/>
          </a:bodyPr>
          <a:p>
            <a:pPr algn="ctr">
              <a:lnSpc>
                <a:spcPct val="100000"/>
              </a:lnSpc>
            </a:pPr>
            <a:r>
              <a:rPr lang="en-US" sz="4400" b="0" strike="noStrike" spc="-1">
                <a:solidFill>
                  <a:srgbClr val="000000"/>
                </a:solidFill>
                <a:latin typeface="Arial" panose="020B0604020202020204"/>
                <a:ea typeface="DejaVu Sans" panose="020B0603030804020204"/>
              </a:rPr>
              <a:t>Neither God’s law nor reign abolished by Grace</a:t>
            </a:r>
            <a:endParaRPr lang="en-US" sz="4400" b="0" strike="noStrike" spc="-1">
              <a:latin typeface="Arial" panose="020B0604020202020204"/>
            </a:endParaRPr>
          </a:p>
        </p:txBody>
      </p:sp>
      <p:sp>
        <p:nvSpPr>
          <p:cNvPr id="102" name="CustomShape 2"/>
          <p:cNvSpPr/>
          <p:nvPr/>
        </p:nvSpPr>
        <p:spPr>
          <a:xfrm>
            <a:off x="479425" y="2709200"/>
            <a:ext cx="11128680" cy="156591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just">
              <a:lnSpc>
                <a:spcPct val="100000"/>
              </a:lnSpc>
              <a:tabLst>
                <a:tab pos="0" algn="l"/>
              </a:tabLst>
            </a:pPr>
            <a:r>
              <a:rPr lang="en-US" sz="2400" b="0" strike="noStrike" spc="-1">
                <a:latin typeface="Arial" panose="020B0604020202020204"/>
              </a:rPr>
              <a:t>Think not that I am come to destroy the law, or the prophets: I am not come to destroy, but to fulfil.  For verily I say unto you, Till heaven and earth pass, one jot or one tittle shall in no wise pass from the law, till all be fulfilled.  </a:t>
            </a:r>
            <a:endParaRPr lang="en-US" sz="2400" b="0" strike="noStrike" spc="-1">
              <a:latin typeface="Arial" panose="020B0604020202020204"/>
            </a:endParaRPr>
          </a:p>
          <a:p>
            <a:pPr algn="r">
              <a:lnSpc>
                <a:spcPct val="100000"/>
              </a:lnSpc>
              <a:tabLst>
                <a:tab pos="0" algn="l"/>
              </a:tabLst>
            </a:pPr>
            <a:r>
              <a:rPr lang="en-US" sz="2400" b="0" strike="noStrike" spc="-1">
                <a:latin typeface="Arial" panose="020B0604020202020204"/>
              </a:rPr>
              <a:t>-Matthew 5:9 - 18</a:t>
            </a: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rgbClr val="000000"/>
                </a:solidFill>
                <a:latin typeface="Arial" panose="020B0604020202020204"/>
                <a:ea typeface="DejaVu Sans" panose="020B0603030804020204"/>
              </a:rPr>
              <a:t>Every City has an Ekklesia </a:t>
            </a:r>
            <a:endParaRPr lang="en-US" sz="4400" b="0" strike="noStrike" spc="-1">
              <a:latin typeface="Arial" panose="020B0604020202020204"/>
            </a:endParaRPr>
          </a:p>
        </p:txBody>
      </p:sp>
      <p:sp>
        <p:nvSpPr>
          <p:cNvPr id="102" name="CustomShape 2"/>
          <p:cNvSpPr/>
          <p:nvPr/>
        </p:nvSpPr>
        <p:spPr>
          <a:xfrm>
            <a:off x="551180" y="1844965"/>
            <a:ext cx="11128680" cy="32893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635" indent="0" algn="ctr">
              <a:lnSpc>
                <a:spcPct val="100000"/>
              </a:lnSpc>
              <a:spcAft>
                <a:spcPts val="1200"/>
              </a:spcAft>
              <a:buClr>
                <a:srgbClr val="000000"/>
              </a:buClr>
              <a:buNone/>
              <a:tabLst>
                <a:tab pos="0" algn="l"/>
              </a:tabLst>
            </a:pPr>
            <a:r>
              <a:rPr lang="en-US" sz="4000" b="1" strike="noStrike" spc="-1">
                <a:latin typeface="Arial" panose="020B0604020202020204"/>
              </a:rPr>
              <a:t>ἐκκλησία   (G1577)</a:t>
            </a:r>
            <a:endParaRPr lang="en-US" sz="4000" b="1" strike="noStrike" spc="-1">
              <a:latin typeface="Arial" panose="020B0604020202020204"/>
            </a:endParaRPr>
          </a:p>
          <a:p>
            <a:pPr marL="635" indent="0" algn="ctr">
              <a:lnSpc>
                <a:spcPct val="100000"/>
              </a:lnSpc>
              <a:spcAft>
                <a:spcPts val="1200"/>
              </a:spcAft>
              <a:buClr>
                <a:srgbClr val="000000"/>
              </a:buClr>
              <a:buNone/>
              <a:tabLst>
                <a:tab pos="0" algn="l"/>
              </a:tabLst>
            </a:pPr>
            <a:r>
              <a:rPr lang="en-US" sz="3600" b="0" strike="noStrike" spc="-1">
                <a:latin typeface="Arial" panose="020B0604020202020204"/>
              </a:rPr>
              <a:t>ekklēsia (ek-klay-see'-ah)</a:t>
            </a:r>
            <a:endParaRPr lang="en-US" sz="3600" b="0" strike="noStrike" spc="-1">
              <a:latin typeface="Arial" panose="020B0604020202020204"/>
            </a:endParaRPr>
          </a:p>
          <a:p>
            <a:pPr marL="635" indent="0" algn="just">
              <a:lnSpc>
                <a:spcPct val="100000"/>
              </a:lnSpc>
              <a:spcAft>
                <a:spcPts val="1200"/>
              </a:spcAft>
              <a:buClr>
                <a:srgbClr val="000000"/>
              </a:buClr>
              <a:buNone/>
              <a:tabLst>
                <a:tab pos="0" algn="l"/>
              </a:tabLst>
            </a:pPr>
            <a:r>
              <a:rPr lang="en-US" sz="2800" b="0" strike="noStrike" spc="-1">
                <a:latin typeface="Arial" panose="020B0604020202020204"/>
              </a:rPr>
              <a:t>From a compound of G1537 and a derivative of G2564; a calling out, that is, (concretely) a popular meeting, especially a religious congregation (Jewish synagogue, or Christian community of members on earth or saints in heaven or both): - assembly, church</a:t>
            </a:r>
            <a:endParaRPr lang="en-US" sz="28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rgbClr val="000000"/>
                </a:solidFill>
                <a:latin typeface="Arial" panose="020B0604020202020204"/>
                <a:ea typeface="DejaVu Sans" panose="020B0603030804020204"/>
              </a:rPr>
              <a:t>Every City has an Ekklesia </a:t>
            </a:r>
            <a:endParaRPr lang="en-US" sz="4400" b="0" strike="noStrike" spc="-1">
              <a:latin typeface="Arial" panose="020B0604020202020204"/>
            </a:endParaRPr>
          </a:p>
        </p:txBody>
      </p:sp>
      <p:sp>
        <p:nvSpPr>
          <p:cNvPr id="102" name="CustomShape 2"/>
          <p:cNvSpPr/>
          <p:nvPr/>
        </p:nvSpPr>
        <p:spPr>
          <a:xfrm>
            <a:off x="457200" y="1129320"/>
            <a:ext cx="11128680" cy="381254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latin typeface="Arial" panose="020B0604020202020204"/>
              </a:rPr>
              <a:t>In Greek culture an ekklesia was a legally constituted body.</a:t>
            </a:r>
            <a:endParaRPr lang="en-US" sz="2400" b="0" strike="noStrike" spc="-1">
              <a:latin typeface="Arial" panose="020B0604020202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latin typeface="Arial" panose="020B0604020202020204"/>
              </a:rPr>
              <a:t>It was used in reference to town meeting in cities such as Athens.</a:t>
            </a:r>
            <a:endParaRPr lang="en-US" sz="2400" b="0" strike="noStrike" spc="-1">
              <a:latin typeface="Arial" panose="020B0604020202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latin typeface="Arial" panose="020B0604020202020204"/>
              </a:rPr>
              <a:t>In the New Testament it was used almost exclusively in reference to the Church or churches. </a:t>
            </a:r>
            <a:endParaRPr lang="en-US" sz="2400" b="0" strike="noStrike" spc="-1">
              <a:latin typeface="Arial" panose="020B0604020202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latin typeface="Arial" panose="020B0604020202020204"/>
              </a:rPr>
              <a:t>The term as never used in reference to Jewish or pagan houses  worship</a:t>
            </a:r>
            <a:endParaRPr lang="en-US" sz="2400" b="0" strike="noStrike" spc="-1">
              <a:latin typeface="Arial" panose="020B0604020202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latin typeface="Arial" panose="020B0604020202020204"/>
              </a:rPr>
              <a:t>The term was used only twice in the New Testament to refer to a  legally constituted civil body ( both times in Acts 19:25-39). </a:t>
            </a: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rgbClr val="000000"/>
                </a:solidFill>
                <a:latin typeface="Arial" panose="020B0604020202020204"/>
                <a:ea typeface="DejaVu Sans" panose="020B0603030804020204"/>
              </a:rPr>
              <a:t>Ekklesia as a fellowship of Kings and Priests </a:t>
            </a:r>
            <a:endParaRPr lang="en-US" sz="4400" b="0" strike="noStrike" spc="-1">
              <a:latin typeface="Arial" panose="020B0604020202020204"/>
            </a:endParaRPr>
          </a:p>
        </p:txBody>
      </p:sp>
      <p:sp>
        <p:nvSpPr>
          <p:cNvPr id="102" name="CustomShape 2"/>
          <p:cNvSpPr/>
          <p:nvPr/>
        </p:nvSpPr>
        <p:spPr>
          <a:xfrm>
            <a:off x="457200" y="1129320"/>
            <a:ext cx="11128680" cy="335089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635" indent="0" algn="just">
              <a:lnSpc>
                <a:spcPct val="100000"/>
              </a:lnSpc>
              <a:spcAft>
                <a:spcPts val="1200"/>
              </a:spcAft>
              <a:buClr>
                <a:srgbClr val="000000"/>
              </a:buClr>
              <a:buNone/>
              <a:tabLst>
                <a:tab pos="0" algn="l"/>
              </a:tabLst>
            </a:pPr>
            <a:r>
              <a:rPr lang="en-US" sz="2400" b="0" strike="noStrike" spc="-1">
                <a:latin typeface="Arial" panose="020B0604020202020204"/>
              </a:rPr>
              <a:t>Ye have seen what I did unto the Egyptians, and how I bare you on eagles' wings, and brought you unto myself.  Now therefore, if ye will obey my voice indeed, and keep my covenant, then ye shall be a peculiar treasure unto me above all people: for all the earth is mine:  And ye shall be unto me a </a:t>
            </a:r>
            <a:r>
              <a:rPr lang="en-US" sz="2400" b="1" strike="noStrike" spc="-1">
                <a:latin typeface="Arial" panose="020B0604020202020204"/>
              </a:rPr>
              <a:t>kingdom of priests, and an holy nation.</a:t>
            </a:r>
            <a:r>
              <a:rPr lang="en-US" sz="2400" b="0" strike="noStrike" spc="-1">
                <a:latin typeface="Arial" panose="020B0604020202020204"/>
              </a:rPr>
              <a:t> These are the words which thou shalt speak unto the children of Israel.  </a:t>
            </a:r>
            <a:endParaRPr lang="en-US" sz="2400" b="0" strike="noStrike" spc="-1">
              <a:latin typeface="Arial" panose="020B0604020202020204"/>
            </a:endParaRPr>
          </a:p>
          <a:p>
            <a:pPr marL="635" indent="0" algn="r">
              <a:lnSpc>
                <a:spcPct val="100000"/>
              </a:lnSpc>
              <a:spcAft>
                <a:spcPts val="1200"/>
              </a:spcAft>
              <a:buClr>
                <a:srgbClr val="000000"/>
              </a:buClr>
              <a:buNone/>
              <a:tabLst>
                <a:tab pos="0" algn="l"/>
              </a:tabLst>
            </a:pPr>
            <a:r>
              <a:rPr lang="en-US" sz="2400" b="0" strike="noStrike" spc="-1">
                <a:latin typeface="Arial" panose="020B0604020202020204"/>
              </a:rPr>
              <a:t>-Exodus 19:4 - 6</a:t>
            </a: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rgbClr val="000000"/>
                </a:solidFill>
                <a:latin typeface="Arial" panose="020B0604020202020204"/>
                <a:ea typeface="DejaVu Sans" panose="020B0603030804020204"/>
              </a:rPr>
              <a:t>Ekklesia as a fellowship of Kings and Priests </a:t>
            </a:r>
            <a:endParaRPr lang="en-US" sz="4400" b="0" strike="noStrike" spc="-1">
              <a:latin typeface="Arial" panose="020B0604020202020204"/>
            </a:endParaRPr>
          </a:p>
        </p:txBody>
      </p:sp>
      <p:sp>
        <p:nvSpPr>
          <p:cNvPr id="102" name="CustomShape 2"/>
          <p:cNvSpPr/>
          <p:nvPr/>
        </p:nvSpPr>
        <p:spPr>
          <a:xfrm>
            <a:off x="407670" y="2636810"/>
            <a:ext cx="11128680" cy="224282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635" indent="0" algn="just">
              <a:lnSpc>
                <a:spcPct val="100000"/>
              </a:lnSpc>
              <a:spcAft>
                <a:spcPts val="1200"/>
              </a:spcAft>
              <a:buClr>
                <a:srgbClr val="000000"/>
              </a:buClr>
              <a:buNone/>
              <a:tabLst>
                <a:tab pos="0" algn="l"/>
              </a:tabLst>
            </a:pPr>
            <a:r>
              <a:rPr lang="en-US" sz="2400" b="0" strike="noStrike" spc="-1">
                <a:latin typeface="Arial" panose="020B0604020202020204"/>
              </a:rPr>
              <a:t>But ye are a chosen generation, </a:t>
            </a:r>
            <a:r>
              <a:rPr lang="en-US" sz="2400" b="1" strike="noStrike" spc="-1">
                <a:latin typeface="Arial" panose="020B0604020202020204"/>
              </a:rPr>
              <a:t>a royal priesthood, an holy nation</a:t>
            </a:r>
            <a:r>
              <a:rPr lang="en-US" sz="2400" b="0" strike="noStrike" spc="-1">
                <a:latin typeface="Arial" panose="020B0604020202020204"/>
              </a:rPr>
              <a:t>, a peculiar people; that ye should shew forth the praises of him who hath called you out of darkness into his marvellous light:                                                        -1 Peter 2:9</a:t>
            </a:r>
            <a:endParaRPr lang="en-US" sz="2400" b="0" strike="noStrike" spc="-1">
              <a:latin typeface="Arial" panose="020B0604020202020204"/>
            </a:endParaRPr>
          </a:p>
          <a:p>
            <a:pPr marL="635" indent="0" algn="just">
              <a:lnSpc>
                <a:spcPct val="100000"/>
              </a:lnSpc>
              <a:spcAft>
                <a:spcPts val="1200"/>
              </a:spcAft>
              <a:buClr>
                <a:srgbClr val="000000"/>
              </a:buClr>
              <a:buNone/>
              <a:tabLst>
                <a:tab pos="0" algn="l"/>
              </a:tabLst>
            </a:pP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rgbClr val="000000"/>
                </a:solidFill>
                <a:latin typeface="Arial" panose="020B0604020202020204"/>
                <a:ea typeface="DejaVu Sans" panose="020B0603030804020204"/>
              </a:rPr>
              <a:t>Ekklesia as a fellowship of Kings and Priests </a:t>
            </a:r>
            <a:endParaRPr lang="en-US" sz="4400" b="0" strike="noStrike" spc="-1">
              <a:latin typeface="Arial" panose="020B0604020202020204"/>
            </a:endParaRPr>
          </a:p>
        </p:txBody>
      </p:sp>
      <p:sp>
        <p:nvSpPr>
          <p:cNvPr id="102" name="CustomShape 2"/>
          <p:cNvSpPr/>
          <p:nvPr/>
        </p:nvSpPr>
        <p:spPr>
          <a:xfrm>
            <a:off x="191135" y="1018830"/>
            <a:ext cx="11128680" cy="636714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635" indent="0" algn="just">
              <a:lnSpc>
                <a:spcPct val="100000"/>
              </a:lnSpc>
              <a:spcAft>
                <a:spcPts val="1200"/>
              </a:spcAft>
              <a:buClr>
                <a:srgbClr val="000000"/>
              </a:buClr>
              <a:buFont typeface="Wingdings" panose="05000000000000000000" pitchFamily="2" charset="2"/>
              <a:buNone/>
              <a:tabLst>
                <a:tab pos="0" algn="l"/>
              </a:tabLst>
            </a:pPr>
            <a:r>
              <a:rPr lang="en-US" sz="2400" strike="noStrike" spc="-1">
                <a:latin typeface="Arial" panose="020B0604020202020204"/>
              </a:rPr>
              <a:t>And hath made us </a:t>
            </a:r>
            <a:r>
              <a:rPr lang="en-US" sz="2400" b="1" strike="noStrike" spc="-1">
                <a:latin typeface="Arial" panose="020B0604020202020204"/>
              </a:rPr>
              <a:t>kings and priests</a:t>
            </a:r>
            <a:r>
              <a:rPr lang="en-US" sz="2400" strike="noStrike" spc="-1">
                <a:latin typeface="Arial" panose="020B0604020202020204"/>
              </a:rPr>
              <a:t> unto God and his Father; to him be glory and dominion for ever and ever. Amen...</a:t>
            </a:r>
            <a:endParaRPr lang="en-US" sz="2400" strike="noStrike" spc="-1">
              <a:latin typeface="Arial" panose="020B0604020202020204"/>
            </a:endParaRPr>
          </a:p>
          <a:p>
            <a:pPr marL="635" indent="0" algn="just">
              <a:lnSpc>
                <a:spcPct val="100000"/>
              </a:lnSpc>
              <a:spcAft>
                <a:spcPts val="1200"/>
              </a:spcAft>
              <a:buClr>
                <a:srgbClr val="000000"/>
              </a:buClr>
              <a:buFont typeface="Wingdings" panose="05000000000000000000" pitchFamily="2" charset="2"/>
              <a:buNone/>
              <a:tabLst>
                <a:tab pos="0" algn="l"/>
              </a:tabLst>
            </a:pPr>
            <a:endParaRPr lang="en-US" sz="800" strike="noStrike" spc="-1">
              <a:latin typeface="Arial" panose="020B0604020202020204"/>
            </a:endParaRPr>
          </a:p>
          <a:p>
            <a:pPr marL="635" indent="0" algn="just">
              <a:lnSpc>
                <a:spcPct val="100000"/>
              </a:lnSpc>
              <a:spcAft>
                <a:spcPts val="1200"/>
              </a:spcAft>
              <a:buClr>
                <a:srgbClr val="000000"/>
              </a:buClr>
              <a:buNone/>
              <a:tabLst>
                <a:tab pos="0" algn="l"/>
              </a:tabLst>
            </a:pPr>
            <a:r>
              <a:rPr lang="en-US" sz="2400" strike="noStrike" spc="-1">
                <a:latin typeface="Arial" panose="020B0604020202020204"/>
              </a:rPr>
              <a:t>...And I beheld, and, lo, in the midst of the throne and of the four beasts, and in the midst of the elders, stood a Lamb as it had been slain, having seven horns and seven eyes, which are the seven Spirits of God sent forth into all the earth. And he came and took the book out of the right hand of him that sat upon the throne. And when he had taken the book, the four beasts and four and twenty elders fell down before the Lamb, having every one of them harps, and golden vials full of odours, which are the prayers of saints. And they sung a new song, saying, Thou art worthy to take the book, and to open the seals thereof: for thou wast slain, and hast redeemed us to God by thy blood out of every kindred, and tongue, and people, and nation; </a:t>
            </a:r>
            <a:r>
              <a:rPr lang="en-US" sz="2400" b="1" strike="noStrike" spc="-1">
                <a:latin typeface="Arial" panose="020B0604020202020204"/>
              </a:rPr>
              <a:t>And hast made us unto our God kings and priests: and we shall reign on the earth</a:t>
            </a:r>
            <a:r>
              <a:rPr lang="en-US" sz="2400" strike="noStrike" spc="-1">
                <a:latin typeface="Arial" panose="020B0604020202020204"/>
              </a:rPr>
              <a:t>.  </a:t>
            </a:r>
            <a:endParaRPr lang="en-US" sz="2400" strike="noStrike" spc="-1">
              <a:latin typeface="Arial" panose="020B0604020202020204"/>
            </a:endParaRPr>
          </a:p>
          <a:p>
            <a:pPr marL="635" indent="0" algn="r">
              <a:lnSpc>
                <a:spcPct val="100000"/>
              </a:lnSpc>
              <a:spcAft>
                <a:spcPts val="1200"/>
              </a:spcAft>
              <a:buClr>
                <a:srgbClr val="000000"/>
              </a:buClr>
              <a:buNone/>
              <a:tabLst>
                <a:tab pos="0" algn="l"/>
              </a:tabLst>
            </a:pPr>
            <a:r>
              <a:rPr lang="en-US" sz="2400" strike="noStrike" spc="-1">
                <a:latin typeface="Arial" panose="020B0604020202020204"/>
              </a:rPr>
              <a:t>-</a:t>
            </a:r>
            <a:r>
              <a:rPr lang="en-US" sz="2400" spc="-1">
                <a:latin typeface="Arial" panose="020B0604020202020204"/>
                <a:sym typeface="+mn-ea"/>
              </a:rPr>
              <a:t>Revelation 1:6, 5:6 - 9</a:t>
            </a:r>
            <a:endParaRPr lang="en-US" sz="2400" strike="noStrike" spc="-1">
              <a:latin typeface="Arial" panose="020B0604020202020204"/>
            </a:endParaRPr>
          </a:p>
          <a:p>
            <a:pPr marL="635" indent="0" algn="just">
              <a:lnSpc>
                <a:spcPct val="100000"/>
              </a:lnSpc>
              <a:spcAft>
                <a:spcPts val="1200"/>
              </a:spcAft>
              <a:buClr>
                <a:srgbClr val="000000"/>
              </a:buClr>
              <a:buNone/>
              <a:tabLst>
                <a:tab pos="0" algn="l"/>
              </a:tabLst>
            </a:pPr>
            <a:endParaRPr lang="en-US" sz="240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fontScale="90000"/>
          </a:bodyPr>
          <a:p>
            <a:pPr algn="ctr">
              <a:lnSpc>
                <a:spcPct val="100000"/>
              </a:lnSpc>
            </a:pPr>
            <a:r>
              <a:rPr lang="en-US" sz="4400" spc="-1">
                <a:solidFill>
                  <a:srgbClr val="000000"/>
                </a:solidFill>
                <a:latin typeface="Arial" panose="020B0604020202020204"/>
                <a:ea typeface="DejaVu Sans" panose="020B0603030804020204"/>
                <a:sym typeface="+mn-ea"/>
              </a:rPr>
              <a:t>The Heavenly/Earthly mandate of the Ekklesia</a:t>
            </a:r>
            <a:endParaRPr lang="en-US" sz="4400" b="0" strike="noStrike" spc="-1">
              <a:latin typeface="Arial" panose="020B0604020202020204"/>
            </a:endParaRPr>
          </a:p>
        </p:txBody>
      </p:sp>
      <p:sp>
        <p:nvSpPr>
          <p:cNvPr id="102" name="CustomShape 2"/>
          <p:cNvSpPr/>
          <p:nvPr/>
        </p:nvSpPr>
        <p:spPr>
          <a:xfrm>
            <a:off x="457200" y="1129320"/>
            <a:ext cx="11128680" cy="464375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The Church (Ekkesia) was not instructed to seize earthly power by carnal means. </a:t>
            </a: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635" indent="0" algn="ctr">
              <a:lnSpc>
                <a:spcPct val="100000"/>
              </a:lnSpc>
              <a:spcAft>
                <a:spcPts val="1200"/>
              </a:spcAft>
              <a:buClr>
                <a:srgbClr val="000000"/>
              </a:buClr>
              <a:buFont typeface="Wingdings" panose="05000000000000000000" pitchFamily="2" charset="2"/>
              <a:buNone/>
              <a:tabLst>
                <a:tab pos="0" algn="l"/>
              </a:tabLst>
            </a:pPr>
            <a:r>
              <a:rPr lang="en-US" sz="4400" b="0" strike="noStrike" spc="-1">
                <a:solidFill>
                  <a:srgbClr val="000000"/>
                </a:solidFill>
                <a:latin typeface="Arial" panose="020B0604020202020204"/>
                <a:ea typeface="DejaVu Sans" panose="020B0603030804020204"/>
              </a:rPr>
              <a:t>However</a:t>
            </a:r>
            <a:endParaRPr lang="en-US" sz="4400" b="0" strike="noStrike" spc="-1">
              <a:solidFill>
                <a:srgbClr val="000000"/>
              </a:solidFill>
              <a:latin typeface="Arial" panose="020B0604020202020204"/>
              <a:ea typeface="DejaVu Sans" panose="020B0603030804020204"/>
            </a:endParaRPr>
          </a:p>
          <a:p>
            <a:pPr marL="635" indent="0" algn="ctr">
              <a:lnSpc>
                <a:spcPct val="100000"/>
              </a:lnSpc>
              <a:spcAft>
                <a:spcPts val="1200"/>
              </a:spcAft>
              <a:buClr>
                <a:srgbClr val="000000"/>
              </a:buClr>
              <a:buFont typeface="Wingdings" panose="05000000000000000000" pitchFamily="2" charset="2"/>
              <a:buNone/>
              <a:tabLst>
                <a:tab pos="0" algn="l"/>
              </a:tabLst>
            </a:pPr>
            <a:endParaRPr lang="en-US" sz="4400" b="0" strike="noStrike" spc="-1">
              <a:solidFill>
                <a:srgbClr val="000000"/>
              </a:solidFill>
              <a:latin typeface="Arial" panose="020B0604020202020204"/>
              <a:ea typeface="DejaVu Sans" panose="020B0603030804020204"/>
            </a:endParaRPr>
          </a:p>
          <a:p>
            <a:pPr marL="342900"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Church (Ekkesia) was  instructed to take her place before God’s throne (</a:t>
            </a:r>
            <a:r>
              <a:rPr lang="en-US" sz="2400" spc="-1">
                <a:latin typeface="Arial" panose="020B0604020202020204"/>
                <a:sym typeface="+mn-ea"/>
              </a:rPr>
              <a:t>Revelation 1:6, 5:6 - 9)</a:t>
            </a:r>
            <a:r>
              <a:rPr lang="en-US" sz="2400" spc="-1">
                <a:solidFill>
                  <a:srgbClr val="000000"/>
                </a:solidFill>
                <a:latin typeface="Arial" panose="020B0604020202020204"/>
                <a:ea typeface="DejaVu Sans" panose="020B0603030804020204"/>
                <a:sym typeface="+mn-ea"/>
              </a:rPr>
              <a:t>. </a:t>
            </a:r>
            <a:endParaRPr lang="en-US" sz="2400" spc="-1">
              <a:solidFill>
                <a:srgbClr val="000000"/>
              </a:solidFill>
              <a:latin typeface="Arial" panose="020B0604020202020204"/>
              <a:ea typeface="DejaVu Sans" panose="020B0603030804020204"/>
              <a:sym typeface="+mn-ea"/>
            </a:endParaRPr>
          </a:p>
          <a:p>
            <a:pPr marL="635" indent="0" algn="just">
              <a:lnSpc>
                <a:spcPct val="100000"/>
              </a:lnSpc>
              <a:buClr>
                <a:srgbClr val="000000"/>
              </a:buClr>
              <a:buFont typeface="Wingdings" panose="05000000000000000000" pitchFamily="2" charset="2"/>
              <a:buNone/>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Church (Ekkesia) was instructed to be a parallel City on a Hill. </a:t>
            </a: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fontScale="90000"/>
          </a:bodyPr>
          <a:p>
            <a:pPr algn="ctr">
              <a:lnSpc>
                <a:spcPct val="100000"/>
              </a:lnSpc>
            </a:pPr>
            <a:r>
              <a:rPr lang="en-US" sz="4400" spc="-1">
                <a:solidFill>
                  <a:srgbClr val="000000"/>
                </a:solidFill>
                <a:latin typeface="Arial" panose="020B0604020202020204"/>
                <a:ea typeface="DejaVu Sans" panose="020B0603030804020204"/>
                <a:sym typeface="+mn-ea"/>
              </a:rPr>
              <a:t>The Heavenly/Earthly mandate of the Ekklesia</a:t>
            </a:r>
            <a:endParaRPr lang="en-US" sz="4400" b="0" strike="noStrike" spc="-1">
              <a:latin typeface="Arial" panose="020B0604020202020204"/>
            </a:endParaRPr>
          </a:p>
        </p:txBody>
      </p:sp>
      <p:sp>
        <p:nvSpPr>
          <p:cNvPr id="102" name="CustomShape 2"/>
          <p:cNvSpPr/>
          <p:nvPr/>
        </p:nvSpPr>
        <p:spPr>
          <a:xfrm>
            <a:off x="457200" y="1129320"/>
            <a:ext cx="11128680" cy="304355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342900"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Church (Ekkesia) was  instructed to take her place before God’s throne (</a:t>
            </a:r>
            <a:r>
              <a:rPr lang="en-US" sz="2400" spc="-1">
                <a:latin typeface="Arial" panose="020B0604020202020204"/>
                <a:sym typeface="+mn-ea"/>
              </a:rPr>
              <a:t>Revelation 1:6, 5:6 - 9)</a:t>
            </a:r>
            <a:r>
              <a:rPr lang="en-US" sz="2400" spc="-1">
                <a:solidFill>
                  <a:srgbClr val="000000"/>
                </a:solidFill>
                <a:latin typeface="Arial" panose="020B0604020202020204"/>
                <a:ea typeface="DejaVu Sans" panose="020B0603030804020204"/>
                <a:sym typeface="+mn-ea"/>
              </a:rPr>
              <a:t>. </a:t>
            </a:r>
            <a:endParaRPr lang="en-US" sz="2400" spc="-1">
              <a:solidFill>
                <a:srgbClr val="000000"/>
              </a:solidFill>
              <a:latin typeface="Arial" panose="020B0604020202020204"/>
              <a:ea typeface="DejaVu Sans" panose="020B0603030804020204"/>
              <a:sym typeface="+mn-ea"/>
            </a:endParaRPr>
          </a:p>
          <a:p>
            <a:pPr marL="342900" indent="-342265" algn="just">
              <a:lnSpc>
                <a:spcPct val="100000"/>
              </a:lnSpc>
              <a:buClr>
                <a:srgbClr val="000000"/>
              </a:buClr>
              <a:buFont typeface="Wingdings" panose="05000000000000000000" pitchFamily="2" charset="2"/>
              <a:buChar char=""/>
              <a:tabLst>
                <a:tab pos="0" algn="l"/>
              </a:tabLst>
            </a:pPr>
            <a:endParaRPr lang="en-US" sz="2400" spc="-1">
              <a:solidFill>
                <a:srgbClr val="000000"/>
              </a:solidFill>
              <a:latin typeface="Arial" panose="020B0604020202020204"/>
              <a:ea typeface="DejaVu Sans" panose="020B0603030804020204"/>
              <a:sym typeface="+mn-ea"/>
            </a:endParaRPr>
          </a:p>
          <a:p>
            <a:pPr marL="342900"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Language etymologicaly related to ekkesia is used to reference the holy convocations of Leviticus 23</a:t>
            </a:r>
            <a:endParaRPr lang="en-US" sz="2400" spc="-1">
              <a:solidFill>
                <a:srgbClr val="000000"/>
              </a:solidFill>
              <a:latin typeface="Arial" panose="020B0604020202020204"/>
              <a:ea typeface="DejaVu Sans" panose="020B0603030804020204"/>
              <a:sym typeface="+mn-ea"/>
            </a:endParaRPr>
          </a:p>
          <a:p>
            <a:pPr marL="342900" indent="-342265" algn="just">
              <a:lnSpc>
                <a:spcPct val="100000"/>
              </a:lnSpc>
              <a:buClr>
                <a:srgbClr val="000000"/>
              </a:buClr>
              <a:buFont typeface="Wingdings" panose="05000000000000000000" pitchFamily="2" charset="2"/>
              <a:buChar char=""/>
              <a:tabLst>
                <a:tab pos="0" algn="l"/>
              </a:tabLst>
            </a:pPr>
            <a:endParaRPr lang="en-US" sz="2400" spc="-1">
              <a:solidFill>
                <a:srgbClr val="000000"/>
              </a:solidFill>
              <a:latin typeface="Arial" panose="020B0604020202020204"/>
              <a:ea typeface="DejaVu Sans" panose="020B0603030804020204"/>
              <a:sym typeface="+mn-ea"/>
            </a:endParaRPr>
          </a:p>
          <a:p>
            <a:pPr marL="635" indent="0" algn="just">
              <a:lnSpc>
                <a:spcPct val="100000"/>
              </a:lnSpc>
              <a:buClr>
                <a:srgbClr val="000000"/>
              </a:buClr>
              <a:buFont typeface="Wingdings" panose="05000000000000000000" pitchFamily="2" charset="2"/>
              <a:buNone/>
              <a:tabLst>
                <a:tab pos="0" algn="l"/>
              </a:tabLst>
            </a:pPr>
            <a:endParaRPr lang="en-US" sz="2400" b="0" strike="noStrike" spc="-1">
              <a:solidFill>
                <a:srgbClr val="000000"/>
              </a:solidFill>
              <a:latin typeface="Arial" panose="020B0604020202020204"/>
              <a:ea typeface="DejaVu Sans" panose="020B0603030804020204"/>
            </a:endParaRPr>
          </a:p>
          <a:p>
            <a:pPr marL="635" indent="0" algn="just">
              <a:lnSpc>
                <a:spcPct val="100000"/>
              </a:lnSpc>
              <a:spcAft>
                <a:spcPts val="1200"/>
              </a:spcAft>
              <a:buClr>
                <a:srgbClr val="000000"/>
              </a:buClr>
              <a:buFont typeface="Wingdings" panose="05000000000000000000" pitchFamily="2" charset="2"/>
              <a:buNone/>
              <a:tabLst>
                <a:tab pos="0" algn="l"/>
              </a:tabLst>
            </a:pPr>
            <a:endParaRPr lang="en-US" sz="2400" b="0" strike="noStrike" spc="-1">
              <a:latin typeface="Arial" panose="020B0604020202020204"/>
            </a:endParaRPr>
          </a:p>
        </p:txBody>
      </p:sp>
      <p:graphicFrame>
        <p:nvGraphicFramePr>
          <p:cNvPr id="3" name="Table 2"/>
          <p:cNvGraphicFramePr/>
          <p:nvPr/>
        </p:nvGraphicFramePr>
        <p:xfrm>
          <a:off x="1055370" y="4076700"/>
          <a:ext cx="9563100" cy="2406650"/>
        </p:xfrm>
        <a:graphic>
          <a:graphicData uri="http://schemas.openxmlformats.org/drawingml/2006/table">
            <a:tbl>
              <a:tblPr firstRow="1" bandRow="1">
                <a:tableStyleId>{5C22544A-7EE6-4342-B048-85BDC9FD1C3A}</a:tableStyleId>
              </a:tblPr>
              <a:tblGrid>
                <a:gridCol w="4781550"/>
                <a:gridCol w="4781550"/>
              </a:tblGrid>
              <a:tr h="2406650">
                <a:tc>
                  <a:txBody>
                    <a:bodyPr/>
                    <a:p>
                      <a:pPr>
                        <a:buNone/>
                      </a:pPr>
                      <a:r>
                        <a:rPr lang="en-US">
                          <a:solidFill>
                            <a:schemeClr val="tx1"/>
                          </a:solidFill>
                        </a:rPr>
                        <a:t>   (H4744)</a:t>
                      </a:r>
                      <a:endParaRPr lang="en-US">
                        <a:solidFill>
                          <a:schemeClr val="tx1"/>
                        </a:solidFill>
                      </a:endParaRPr>
                    </a:p>
                    <a:p>
                      <a:pPr>
                        <a:buNone/>
                      </a:pPr>
                      <a:r>
                        <a:rPr lang="en-US">
                          <a:solidFill>
                            <a:schemeClr val="tx1"/>
                          </a:solidFill>
                        </a:rPr>
                        <a:t>miqrâ' (mik-raw')</a:t>
                      </a:r>
                      <a:endParaRPr lang="en-US">
                        <a:solidFill>
                          <a:schemeClr val="tx1"/>
                        </a:solidFill>
                      </a:endParaRPr>
                    </a:p>
                    <a:p>
                      <a:pPr>
                        <a:buNone/>
                      </a:pPr>
                      <a:r>
                        <a:rPr lang="en-US">
                          <a:solidFill>
                            <a:schemeClr val="tx1"/>
                          </a:solidFill>
                        </a:rPr>
                        <a:t>From H7121; something called out, that is, a public meeting (the act, the persons, or the palce); also a rehearsal: - assembly, calling, convocation, reading.</a:t>
                      </a:r>
                      <a:endParaRPr lang="en-US">
                        <a:solidFill>
                          <a:schemeClr val="tx1"/>
                        </a:solidFill>
                      </a:endParaRPr>
                    </a:p>
                  </a:txBody>
                  <a:tcPr>
                    <a:noFill/>
                  </a:tcPr>
                </a:tc>
                <a:tc>
                  <a:txBody>
                    <a:bodyPr/>
                    <a:p>
                      <a:pPr>
                        <a:buNone/>
                      </a:pPr>
                      <a:r>
                        <a:rPr lang="en-US">
                          <a:solidFill>
                            <a:schemeClr val="tx1"/>
                          </a:solidFill>
                        </a:rPr>
                        <a:t>G2822</a:t>
                      </a:r>
                      <a:endParaRPr lang="en-US">
                        <a:solidFill>
                          <a:schemeClr val="tx1"/>
                        </a:solidFill>
                      </a:endParaRPr>
                    </a:p>
                    <a:p>
                      <a:pPr>
                        <a:buNone/>
                      </a:pPr>
                      <a:r>
                        <a:rPr lang="en-US">
                          <a:solidFill>
                            <a:schemeClr val="tx1"/>
                          </a:solidFill>
                        </a:rPr>
                        <a:t>κλητός</a:t>
                      </a:r>
                      <a:endParaRPr lang="en-US">
                        <a:solidFill>
                          <a:schemeClr val="tx1"/>
                        </a:solidFill>
                      </a:endParaRPr>
                    </a:p>
                    <a:p>
                      <a:pPr>
                        <a:buNone/>
                      </a:pPr>
                      <a:r>
                        <a:rPr lang="en-US">
                          <a:solidFill>
                            <a:schemeClr val="tx1"/>
                          </a:solidFill>
                        </a:rPr>
                        <a:t>klētos</a:t>
                      </a:r>
                      <a:endParaRPr lang="en-US">
                        <a:solidFill>
                          <a:schemeClr val="tx1"/>
                        </a:solidFill>
                      </a:endParaRPr>
                    </a:p>
                    <a:p>
                      <a:pPr>
                        <a:buNone/>
                      </a:pPr>
                      <a:r>
                        <a:rPr lang="en-US">
                          <a:solidFill>
                            <a:schemeClr val="tx1"/>
                          </a:solidFill>
                        </a:rPr>
                        <a:t>klay-tos'</a:t>
                      </a:r>
                      <a:endParaRPr lang="en-US">
                        <a:solidFill>
                          <a:schemeClr val="tx1"/>
                        </a:solidFill>
                      </a:endParaRPr>
                    </a:p>
                    <a:p>
                      <a:pPr>
                        <a:buNone/>
                      </a:pPr>
                      <a:r>
                        <a:rPr lang="en-US">
                          <a:solidFill>
                            <a:schemeClr val="tx1"/>
                          </a:solidFill>
                        </a:rPr>
                        <a:t>From the same as G2821; invited, that is, appointed, or (specifically) a saint: - called.</a:t>
                      </a:r>
                      <a:endParaRPr lang="en-US">
                        <a:solidFill>
                          <a:schemeClr val="tx1"/>
                        </a:solidFill>
                      </a:endParaRPr>
                    </a:p>
                    <a:p>
                      <a:pPr>
                        <a:buNone/>
                      </a:pPr>
                      <a:r>
                        <a:rPr lang="en-US">
                          <a:solidFill>
                            <a:schemeClr val="tx1"/>
                          </a:solidFill>
                        </a:rPr>
                        <a:t>Total KJV occurrences: 11</a:t>
                      </a:r>
                      <a:endParaRPr lang="en-US">
                        <a:solidFill>
                          <a:schemeClr val="tx1"/>
                        </a:solidFill>
                      </a:endParaRPr>
                    </a:p>
                  </a:txBody>
                  <a:tcP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spc="-1">
                <a:solidFill>
                  <a:srgbClr val="000000"/>
                </a:solidFill>
                <a:latin typeface="Arial" panose="020B0604020202020204"/>
                <a:ea typeface="DejaVu Sans" panose="020B0603030804020204"/>
                <a:sym typeface="+mn-ea"/>
              </a:rPr>
              <a:t>The Sacred Assembly of Joel</a:t>
            </a:r>
            <a:endParaRPr lang="en-US" sz="4400" b="0" strike="noStrike" spc="-1">
              <a:latin typeface="Arial" panose="020B0604020202020204"/>
            </a:endParaRPr>
          </a:p>
        </p:txBody>
      </p:sp>
      <p:sp>
        <p:nvSpPr>
          <p:cNvPr id="102" name="CustomShape 2"/>
          <p:cNvSpPr/>
          <p:nvPr/>
        </p:nvSpPr>
        <p:spPr>
          <a:xfrm>
            <a:off x="457200" y="1129320"/>
            <a:ext cx="11128680" cy="37820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635" indent="0" algn="just">
              <a:lnSpc>
                <a:spcPct val="100000"/>
              </a:lnSpc>
              <a:buClr>
                <a:srgbClr val="000000"/>
              </a:buClr>
              <a:buFont typeface="Wingdings" panose="05000000000000000000" pitchFamily="2" charset="2"/>
              <a:buNone/>
              <a:tabLst>
                <a:tab pos="0" algn="l"/>
              </a:tabLst>
            </a:pPr>
            <a:r>
              <a:rPr lang="en-US" sz="2400" spc="-1">
                <a:solidFill>
                  <a:srgbClr val="000000"/>
                </a:solidFill>
                <a:latin typeface="Arial" panose="020B0604020202020204"/>
                <a:ea typeface="DejaVu Sans" panose="020B0603030804020204"/>
                <a:sym typeface="+mn-ea"/>
              </a:rPr>
              <a:t>Blow the trumpet in Zion, sanctify a fast, call a </a:t>
            </a:r>
            <a:r>
              <a:rPr lang="en-US" sz="2400" b="1" spc="-1">
                <a:solidFill>
                  <a:srgbClr val="000000"/>
                </a:solidFill>
                <a:latin typeface="Arial" panose="020B0604020202020204"/>
                <a:ea typeface="DejaVu Sans" panose="020B0603030804020204"/>
                <a:sym typeface="+mn-ea"/>
              </a:rPr>
              <a:t>solemn assembly</a:t>
            </a:r>
            <a:r>
              <a:rPr lang="en-US" sz="2400" spc="-1">
                <a:solidFill>
                  <a:srgbClr val="000000"/>
                </a:solidFill>
                <a:latin typeface="Arial" panose="020B0604020202020204"/>
                <a:ea typeface="DejaVu Sans" panose="020B0603030804020204"/>
                <a:sym typeface="+mn-ea"/>
              </a:rPr>
              <a:t>: Gather the people, sanctify the congregation, </a:t>
            </a:r>
            <a:r>
              <a:rPr lang="en-US" sz="2400" b="1" spc="-1">
                <a:solidFill>
                  <a:srgbClr val="000000"/>
                </a:solidFill>
                <a:latin typeface="Arial" panose="020B0604020202020204"/>
                <a:ea typeface="DejaVu Sans" panose="020B0603030804020204"/>
                <a:sym typeface="+mn-ea"/>
              </a:rPr>
              <a:t>assemble</a:t>
            </a:r>
            <a:r>
              <a:rPr lang="en-US" sz="2400" spc="-1">
                <a:solidFill>
                  <a:srgbClr val="000000"/>
                </a:solidFill>
                <a:latin typeface="Arial" panose="020B0604020202020204"/>
                <a:ea typeface="DejaVu Sans" panose="020B0603030804020204"/>
                <a:sym typeface="+mn-ea"/>
              </a:rPr>
              <a:t> the elders, gather the children, and those that suck the breasts: let the bridegroom go forth of his chamber, and the bride out of her closet. Let the priests, the ministers of the LORD, weep between the porch and the altar, and let them say, Spare thy people, O LORD, and give not thine heritage to reproach, that the heathen should rule over them: wherefore should they say among the people, Where is their God?</a:t>
            </a:r>
            <a:endParaRPr lang="en-US" sz="2400" spc="-1">
              <a:solidFill>
                <a:srgbClr val="000000"/>
              </a:solidFill>
              <a:latin typeface="Arial" panose="020B0604020202020204"/>
              <a:ea typeface="DejaVu Sans" panose="020B0603030804020204"/>
              <a:sym typeface="+mn-ea"/>
            </a:endParaRPr>
          </a:p>
          <a:p>
            <a:pPr marL="635" indent="0" algn="r">
              <a:lnSpc>
                <a:spcPct val="100000"/>
              </a:lnSpc>
              <a:buClr>
                <a:srgbClr val="000000"/>
              </a:buClr>
              <a:buFont typeface="Wingdings" panose="05000000000000000000" pitchFamily="2" charset="2"/>
              <a:buNone/>
              <a:tabLst>
                <a:tab pos="0" algn="l"/>
              </a:tabLst>
            </a:pPr>
            <a:r>
              <a:rPr lang="en-US" sz="2400" spc="-1">
                <a:solidFill>
                  <a:srgbClr val="000000"/>
                </a:solidFill>
                <a:latin typeface="Arial" panose="020B0604020202020204"/>
                <a:ea typeface="DejaVu Sans" panose="020B0603030804020204"/>
                <a:sym typeface="+mn-ea"/>
              </a:rPr>
              <a:t>-Joel 2:15-17</a:t>
            </a:r>
            <a:endParaRPr lang="en-US" sz="2400" spc="-1">
              <a:solidFill>
                <a:srgbClr val="000000"/>
              </a:solidFill>
              <a:latin typeface="Arial" panose="020B0604020202020204"/>
              <a:ea typeface="DejaVu Sans" panose="020B0603030804020204"/>
              <a:sym typeface="+mn-ea"/>
            </a:endParaRPr>
          </a:p>
          <a:p>
            <a:pPr marL="635" indent="0" algn="just">
              <a:lnSpc>
                <a:spcPct val="100000"/>
              </a:lnSpc>
              <a:buClr>
                <a:srgbClr val="000000"/>
              </a:buClr>
              <a:buFont typeface="Wingdings" panose="05000000000000000000" pitchFamily="2" charset="2"/>
              <a:buNone/>
              <a:tabLst>
                <a:tab pos="0" algn="l"/>
              </a:tabLst>
            </a:pPr>
            <a:endParaRPr lang="en-US" sz="2400" b="0" strike="noStrike" spc="-1">
              <a:solidFill>
                <a:srgbClr val="000000"/>
              </a:solidFill>
              <a:latin typeface="Arial" panose="020B0604020202020204"/>
              <a:ea typeface="DejaVu Sans" panose="020B0603030804020204"/>
            </a:endParaRPr>
          </a:p>
          <a:p>
            <a:pPr marL="635" indent="0" algn="just">
              <a:lnSpc>
                <a:spcPct val="100000"/>
              </a:lnSpc>
              <a:spcAft>
                <a:spcPts val="1200"/>
              </a:spcAft>
              <a:buClr>
                <a:srgbClr val="000000"/>
              </a:buClr>
              <a:buFont typeface="Wingdings" panose="05000000000000000000" pitchFamily="2" charset="2"/>
              <a:buNone/>
              <a:tabLst>
                <a:tab pos="0" algn="l"/>
              </a:tabLst>
            </a:pPr>
            <a:endParaRPr lang="en-US" sz="2400" b="0" strike="noStrike" spc="-1">
              <a:latin typeface="Arial" panose="020B0604020202020204"/>
            </a:endParaRPr>
          </a:p>
        </p:txBody>
      </p:sp>
      <p:graphicFrame>
        <p:nvGraphicFramePr>
          <p:cNvPr id="3" name="Table 2"/>
          <p:cNvGraphicFramePr/>
          <p:nvPr/>
        </p:nvGraphicFramePr>
        <p:xfrm>
          <a:off x="335280" y="4149090"/>
          <a:ext cx="11629390" cy="4815205"/>
        </p:xfrm>
        <a:graphic>
          <a:graphicData uri="http://schemas.openxmlformats.org/drawingml/2006/table">
            <a:tbl>
              <a:tblPr firstRow="1" bandRow="1">
                <a:tableStyleId>{5C22544A-7EE6-4342-B048-85BDC9FD1C3A}</a:tableStyleId>
              </a:tblPr>
              <a:tblGrid>
                <a:gridCol w="5814695"/>
                <a:gridCol w="5814695"/>
              </a:tblGrid>
              <a:tr h="2254885">
                <a:tc>
                  <a:txBody>
                    <a:bodyPr/>
                    <a:p>
                      <a:pPr>
                        <a:buNone/>
                      </a:pPr>
                      <a:r>
                        <a:rPr lang="en-US">
                          <a:solidFill>
                            <a:schemeClr val="tx1"/>
                          </a:solidFill>
                        </a:rPr>
                        <a:t>G4863      “Gather” </a:t>
                      </a:r>
                      <a:r>
                        <a:rPr lang="en-US" i="1">
                          <a:solidFill>
                            <a:schemeClr val="bg1">
                              <a:lumMod val="50000"/>
                            </a:schemeClr>
                          </a:solidFill>
                        </a:rPr>
                        <a:t>the people </a:t>
                      </a:r>
                      <a:r>
                        <a:rPr lang="en-US">
                          <a:solidFill>
                            <a:schemeClr val="tx1"/>
                          </a:solidFill>
                        </a:rPr>
                        <a:t>    </a:t>
                      </a:r>
                      <a:endParaRPr lang="en-US">
                        <a:solidFill>
                          <a:schemeClr val="tx1"/>
                        </a:solidFill>
                      </a:endParaRPr>
                    </a:p>
                    <a:p>
                      <a:pPr>
                        <a:buNone/>
                      </a:pPr>
                      <a:r>
                        <a:rPr lang="en-US">
                          <a:solidFill>
                            <a:schemeClr val="tx1"/>
                          </a:solidFill>
                        </a:rPr>
                        <a:t>συνάγω              sunagō                         soon-ag'-o</a:t>
                      </a:r>
                      <a:endParaRPr lang="en-US">
                        <a:solidFill>
                          <a:schemeClr val="tx1"/>
                        </a:solidFill>
                      </a:endParaRPr>
                    </a:p>
                    <a:p>
                      <a:pPr>
                        <a:buNone/>
                      </a:pPr>
                      <a:r>
                        <a:rPr lang="en-US">
                          <a:solidFill>
                            <a:schemeClr val="tx1"/>
                          </a:solidFill>
                        </a:rPr>
                        <a:t>From G4862 and G71; to lead together, that is, collect or convene; specifically to entertain (hospitably): - + accompany, assemble (selves, together), bestow, come together, gather (selves together, up, together), lead into, resort, take in.</a:t>
                      </a:r>
                      <a:endParaRPr lang="en-US">
                        <a:solidFill>
                          <a:schemeClr val="tx1"/>
                        </a:solidFill>
                      </a:endParaRPr>
                    </a:p>
                    <a:p>
                      <a:pPr>
                        <a:buNone/>
                      </a:pPr>
                      <a:r>
                        <a:rPr lang="en-US">
                          <a:solidFill>
                            <a:schemeClr val="tx1"/>
                          </a:solidFill>
                        </a:rPr>
                        <a:t>Total KJV occurrences: 62</a:t>
                      </a:r>
                      <a:endParaRPr lang="en-US">
                        <a:solidFill>
                          <a:schemeClr val="tx1"/>
                        </a:solidFill>
                      </a:endParaRPr>
                    </a:p>
                  </a:txBody>
                  <a:tcPr>
                    <a:noFill/>
                  </a:tcPr>
                </a:tc>
                <a:tc>
                  <a:txBody>
                    <a:bodyPr/>
                    <a:p>
                      <a:pPr>
                        <a:buNone/>
                      </a:pPr>
                      <a:r>
                        <a:rPr lang="en-US">
                          <a:solidFill>
                            <a:schemeClr val="tx1"/>
                          </a:solidFill>
                        </a:rPr>
                        <a:t>G1577      “Assemble” </a:t>
                      </a:r>
                      <a:r>
                        <a:rPr lang="en-US" i="1">
                          <a:solidFill>
                            <a:schemeClr val="bg1">
                              <a:lumMod val="50000"/>
                            </a:schemeClr>
                          </a:solidFill>
                        </a:rPr>
                        <a:t>the elders</a:t>
                      </a:r>
                      <a:endParaRPr lang="en-US">
                        <a:solidFill>
                          <a:schemeClr val="tx1"/>
                        </a:solidFill>
                      </a:endParaRPr>
                    </a:p>
                    <a:p>
                      <a:pPr>
                        <a:buNone/>
                      </a:pPr>
                      <a:r>
                        <a:rPr lang="en-US">
                          <a:solidFill>
                            <a:schemeClr val="tx1"/>
                          </a:solidFill>
                        </a:rPr>
                        <a:t>ἐκκλησία        ekklēsia                  ek-klay-see'-ah</a:t>
                      </a:r>
                      <a:endParaRPr lang="en-US">
                        <a:solidFill>
                          <a:schemeClr val="tx1"/>
                        </a:solidFill>
                      </a:endParaRPr>
                    </a:p>
                    <a:p>
                      <a:pPr>
                        <a:buNone/>
                      </a:pPr>
                      <a:r>
                        <a:rPr lang="en-US">
                          <a:solidFill>
                            <a:schemeClr val="tx1"/>
                          </a:solidFill>
                        </a:rPr>
                        <a:t>From a compound of G1537 and a derivative of G2564; a calling out, that is, (concretely) a popular meeting, especially a religious congregation (Jewish synagogue, or Christian community of members on earth or saints in heaven or both): - assembly, church.</a:t>
                      </a:r>
                      <a:endParaRPr lang="en-US">
                        <a:solidFill>
                          <a:schemeClr val="tx1"/>
                        </a:solidFill>
                      </a:endParaRPr>
                    </a:p>
                    <a:p>
                      <a:pPr>
                        <a:buNone/>
                      </a:pPr>
                      <a:r>
                        <a:rPr lang="en-US">
                          <a:solidFill>
                            <a:schemeClr val="tx1"/>
                          </a:solidFill>
                        </a:rPr>
                        <a:t>Total KJV occurrences: 115</a:t>
                      </a:r>
                      <a:endParaRPr lang="en-US">
                        <a:solidFill>
                          <a:schemeClr val="tx1"/>
                        </a:solidFill>
                      </a:endParaRPr>
                    </a:p>
                  </a:txBody>
                  <a:tcPr>
                    <a:noFill/>
                  </a:tcPr>
                </a:tc>
              </a:tr>
              <a:tr h="2254885">
                <a:tc>
                  <a:txBody>
                    <a:bodyPr/>
                    <a:p>
                      <a:pPr>
                        <a:buNone/>
                      </a:pPr>
                      <a:endParaRPr lang="en-US">
                        <a:solidFill>
                          <a:schemeClr val="tx1"/>
                        </a:solidFill>
                      </a:endParaRPr>
                    </a:p>
                  </a:txBody>
                  <a:tcPr>
                    <a:noFill/>
                  </a:tcPr>
                </a:tc>
                <a:tc>
                  <a:txBody>
                    <a:bodyPr/>
                    <a:p>
                      <a:pPr>
                        <a:buNone/>
                      </a:pPr>
                      <a:endParaRPr lang="en-US">
                        <a:solidFill>
                          <a:schemeClr val="tx1"/>
                        </a:solidFill>
                      </a:endParaRPr>
                    </a:p>
                  </a:txBody>
                  <a:tcP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spc="-1">
                <a:solidFill>
                  <a:srgbClr val="000000"/>
                </a:solidFill>
                <a:latin typeface="Arial" panose="020B0604020202020204"/>
                <a:ea typeface="DejaVu Sans" panose="020B0603030804020204"/>
                <a:sym typeface="+mn-ea"/>
              </a:rPr>
              <a:t>The Parallel Polis as the City on a Hill</a:t>
            </a:r>
            <a:endParaRPr lang="en-US" sz="4400" b="0" strike="noStrike" spc="-1">
              <a:latin typeface="Arial" panose="020B0604020202020204"/>
            </a:endParaRPr>
          </a:p>
        </p:txBody>
      </p:sp>
      <p:sp>
        <p:nvSpPr>
          <p:cNvPr id="102" name="CustomShape 2"/>
          <p:cNvSpPr/>
          <p:nvPr/>
        </p:nvSpPr>
        <p:spPr>
          <a:xfrm>
            <a:off x="457200" y="1129320"/>
            <a:ext cx="11128680" cy="63982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The parallel polis was a concept developed in Eastern Europe by Vaclav Benda and Vaclav Havel. </a:t>
            </a:r>
            <a:endParaRPr lang="en-US" sz="2400" b="0" strike="noStrike" spc="-1">
              <a:solidFill>
                <a:srgbClr val="000000"/>
              </a:solidFill>
              <a:latin typeface="Arial" panose="020B0604020202020204"/>
              <a:ea typeface="DejaVu Sans" panose="020B0603030804020204"/>
            </a:endParaRPr>
          </a:p>
          <a:p>
            <a:pPr marL="800100" lvl="1"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Benda wrote Parallel Polis</a:t>
            </a:r>
            <a:endParaRPr lang="en-US" sz="2400" b="0" strike="noStrike" spc="-1">
              <a:solidFill>
                <a:srgbClr val="000000"/>
              </a:solidFill>
              <a:latin typeface="Arial" panose="020B0604020202020204"/>
              <a:ea typeface="DejaVu Sans" panose="020B0603030804020204"/>
            </a:endParaRPr>
          </a:p>
          <a:p>
            <a:pPr marL="800100" lvl="1"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Havel wrote The Power of the Powerless, went on to become the President of the Czech Republic</a:t>
            </a:r>
            <a:endParaRPr lang="en-US" sz="2400" b="0" strike="noStrike" spc="-1">
              <a:solidFill>
                <a:srgbClr val="000000"/>
              </a:solidFill>
              <a:latin typeface="Arial" panose="020B0604020202020204"/>
              <a:ea typeface="DejaVu Sans" panose="020B0603030804020204"/>
            </a:endParaRPr>
          </a:p>
          <a:p>
            <a:pPr marL="800100" lvl="1"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The Benedict option by Rod Dreher also relavant.</a:t>
            </a: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They sought to create a parallel society that existed outside of the Communist system. </a:t>
            </a:r>
            <a:endParaRPr lang="en-US" sz="2400" spc="-1">
              <a:solidFill>
                <a:srgbClr val="000000"/>
              </a:solidFill>
              <a:latin typeface="Arial" panose="020B0604020202020204"/>
              <a:ea typeface="DejaVu Sans" panose="020B0603030804020204"/>
              <a:sym typeface="+mn-ea"/>
            </a:endParaRPr>
          </a:p>
          <a:p>
            <a:pPr marL="800100" lvl="1"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Avoided direct confrontation with the ruling system.</a:t>
            </a:r>
            <a:endParaRPr lang="en-US" sz="2400" spc="-1">
              <a:solidFill>
                <a:srgbClr val="000000"/>
              </a:solidFill>
              <a:latin typeface="Arial" panose="020B0604020202020204"/>
              <a:ea typeface="DejaVu Sans" panose="020B0603030804020204"/>
              <a:sym typeface="+mn-ea"/>
            </a:endParaRPr>
          </a:p>
          <a:p>
            <a:pPr marL="800100" lvl="1"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Operated parallel</a:t>
            </a:r>
            <a:endParaRPr lang="en-US" sz="2400" spc="-1">
              <a:solidFill>
                <a:srgbClr val="000000"/>
              </a:solidFill>
              <a:latin typeface="Arial" panose="020B0604020202020204"/>
              <a:ea typeface="DejaVu Sans" panose="020B0603030804020204"/>
              <a:sym typeface="+mn-ea"/>
            </a:endParaRPr>
          </a:p>
          <a:p>
            <a:pPr marL="800100" lvl="1"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Sought to address the full orbit of life</a:t>
            </a:r>
            <a:endParaRPr lang="en-US" sz="2400" spc="-1">
              <a:solidFill>
                <a:srgbClr val="000000"/>
              </a:solidFill>
              <a:latin typeface="Arial" panose="020B0604020202020204"/>
              <a:ea typeface="DejaVu Sans" panose="020B0603030804020204"/>
              <a:sym typeface="+mn-ea"/>
            </a:endParaRPr>
          </a:p>
          <a:p>
            <a:pPr marL="800100" lvl="1" indent="-342265" algn="just">
              <a:lnSpc>
                <a:spcPct val="100000"/>
              </a:lnSpc>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Kingship of Jesus Christ was not questioned</a:t>
            </a:r>
            <a:endParaRPr lang="en-US" sz="2400" spc="-1">
              <a:solidFill>
                <a:srgbClr val="000000"/>
              </a:solidFill>
              <a:latin typeface="Arial" panose="020B0604020202020204"/>
              <a:ea typeface="DejaVu Sans" panose="020B0603030804020204"/>
              <a:sym typeface="+mn-ea"/>
            </a:endParaRPr>
          </a:p>
          <a:p>
            <a:pPr marL="342900" indent="-342265" algn="just">
              <a:lnSpc>
                <a:spcPct val="100000"/>
              </a:lnSpc>
              <a:buClr>
                <a:srgbClr val="000000"/>
              </a:buClr>
              <a:buFont typeface="Wingdings" panose="05000000000000000000" pitchFamily="2" charset="2"/>
              <a:buChar char=""/>
              <a:tabLst>
                <a:tab pos="0" algn="l"/>
              </a:tabLst>
            </a:pPr>
            <a:endParaRPr lang="en-US" sz="2400" b="0" strike="noStrike" spc="-1">
              <a:latin typeface="Arial" panose="020B0604020202020204"/>
            </a:endParaRPr>
          </a:p>
          <a:p>
            <a:pPr marL="342900" indent="-342265" algn="just">
              <a:lnSpc>
                <a:spcPct val="100000"/>
              </a:lnSpc>
              <a:buClr>
                <a:srgbClr val="000000"/>
              </a:buClr>
              <a:buFont typeface="Wingdings" panose="05000000000000000000" pitchFamily="2" charset="2"/>
              <a:buChar char=""/>
              <a:tabLst>
                <a:tab pos="0" algn="l"/>
              </a:tabLst>
            </a:pP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31840" y="-27360"/>
            <a:ext cx="11568240" cy="10458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spc="-1">
                <a:solidFill>
                  <a:srgbClr val="000000"/>
                </a:solidFill>
                <a:latin typeface="Arial" panose="020B0604020202020204"/>
                <a:ea typeface="DejaVu Sans" panose="020B0603030804020204"/>
                <a:sym typeface="+mn-ea"/>
              </a:rPr>
              <a:t>What the  Parallel Polis today might look like</a:t>
            </a:r>
            <a:endParaRPr lang="en-US" sz="4400" b="0" strike="noStrike" spc="-1">
              <a:latin typeface="Arial" panose="020B0604020202020204"/>
            </a:endParaRPr>
          </a:p>
        </p:txBody>
      </p:sp>
      <p:sp>
        <p:nvSpPr>
          <p:cNvPr id="102" name="CustomShape 2"/>
          <p:cNvSpPr/>
          <p:nvPr/>
        </p:nvSpPr>
        <p:spPr>
          <a:xfrm>
            <a:off x="457200" y="1129320"/>
            <a:ext cx="11128680" cy="836803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The parallel polis involves alternative communication and information flow systems.</a:t>
            </a: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parallel polis involves alternative financial instruments (crypto and barter).</a:t>
            </a:r>
            <a:endParaRPr lang="en-US" sz="2400" spc="-1">
              <a:solidFill>
                <a:srgbClr val="000000"/>
              </a:solidFill>
              <a:latin typeface="Arial" panose="020B0604020202020204"/>
              <a:ea typeface="DejaVu Sans" panose="020B0603030804020204"/>
              <a:sym typeface="+mn-ea"/>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sym typeface="+mn-ea"/>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parallel polis involves alternative business systems.</a:t>
            </a:r>
            <a:endParaRPr lang="en-US" sz="2400" spc="-1">
              <a:solidFill>
                <a:srgbClr val="000000"/>
              </a:solidFill>
              <a:latin typeface="Arial" panose="020B0604020202020204"/>
              <a:ea typeface="DejaVu Sans" panose="020B0603030804020204"/>
              <a:sym typeface="+mn-ea"/>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sym typeface="+mn-ea"/>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parallel polis involves alternative cultural institutions.</a:t>
            </a:r>
            <a:endParaRPr lang="en-US" sz="2400" spc="-1">
              <a:solidFill>
                <a:srgbClr val="000000"/>
              </a:solidFill>
              <a:latin typeface="Arial" panose="020B0604020202020204"/>
              <a:ea typeface="DejaVu Sans" panose="020B0603030804020204"/>
              <a:sym typeface="+mn-ea"/>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sym typeface="+mn-ea"/>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spc="-1">
                <a:solidFill>
                  <a:srgbClr val="000000"/>
                </a:solidFill>
                <a:latin typeface="Arial" panose="020B0604020202020204"/>
                <a:ea typeface="DejaVu Sans" panose="020B0603030804020204"/>
                <a:sym typeface="+mn-ea"/>
              </a:rPr>
              <a:t>The parallel polis involves separation from worldly religious systems, with churches and believers seeking God in sacred assembly.</a:t>
            </a: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endParaRPr lang="en-US" sz="2400" b="0" strike="noStrike" spc="-1">
              <a:solidFill>
                <a:srgbClr val="000000"/>
              </a:solidFill>
              <a:latin typeface="Arial" panose="020B0604020202020204"/>
              <a:ea typeface="DejaVu Sans" panose="020B0603030804020204"/>
            </a:endParaRPr>
          </a:p>
          <a:p>
            <a:pPr marL="635" indent="0" algn="just">
              <a:lnSpc>
                <a:spcPct val="100000"/>
              </a:lnSpc>
              <a:buClr>
                <a:srgbClr val="000000"/>
              </a:buClr>
              <a:buFont typeface="Wingdings" panose="05000000000000000000" pitchFamily="2" charset="2"/>
              <a:buNone/>
              <a:tabLst>
                <a:tab pos="0" algn="l"/>
              </a:tabLst>
            </a:pPr>
            <a:endParaRPr lang="en-US" sz="2400" b="0" strike="noStrike" spc="-1">
              <a:latin typeface="Arial" panose="020B0604020202020204"/>
            </a:endParaRPr>
          </a:p>
          <a:p>
            <a:pPr marL="342900" indent="-342265" algn="just">
              <a:lnSpc>
                <a:spcPct val="100000"/>
              </a:lnSpc>
              <a:buClr>
                <a:srgbClr val="000000"/>
              </a:buClr>
              <a:buFont typeface="Wingdings" panose="05000000000000000000" pitchFamily="2" charset="2"/>
              <a:buChar char=""/>
              <a:tabLst>
                <a:tab pos="0" algn="l"/>
              </a:tabLst>
            </a:pP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76" name="CustomShape 1"/>
          <p:cNvSpPr/>
          <p:nvPr/>
        </p:nvSpPr>
        <p:spPr>
          <a:xfrm>
            <a:off x="1523880" y="3602160"/>
            <a:ext cx="9136080" cy="1647720"/>
          </a:xfrm>
          <a:prstGeom prst="rect">
            <a:avLst/>
          </a:prstGeom>
          <a:noFill/>
          <a:ln w="0">
            <a:noFill/>
          </a:ln>
        </p:spPr>
        <p:style>
          <a:lnRef idx="0">
            <a:srgbClr val="FFFFFF"/>
          </a:lnRef>
          <a:fillRef idx="0">
            <a:srgbClr val="FFFFFF"/>
          </a:fillRef>
          <a:effectRef idx="0">
            <a:srgbClr val="FFFFFF"/>
          </a:effectRef>
          <a:fontRef idx="minor"/>
        </p:style>
      </p:sp>
      <p:sp>
        <p:nvSpPr>
          <p:cNvPr id="77" name="CustomShape 2"/>
          <p:cNvSpPr/>
          <p:nvPr/>
        </p:nvSpPr>
        <p:spPr>
          <a:xfrm>
            <a:off x="2063520" y="0"/>
            <a:ext cx="9136080" cy="12952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Autofit/>
          </a:bodyPr>
          <a:p>
            <a:pPr algn="ctr">
              <a:lnSpc>
                <a:spcPct val="90000"/>
              </a:lnSpc>
            </a:pPr>
            <a:r>
              <a:rPr lang="en-US" sz="6000" b="0" strike="noStrike" spc="-1">
                <a:solidFill>
                  <a:srgbClr val="E2F0D9"/>
                </a:solidFill>
                <a:latin typeface="Calibri Light" panose="020F0302020204030204"/>
                <a:ea typeface="DejaVu Sans" panose="020B0603030804020204"/>
              </a:rPr>
              <a:t> </a:t>
            </a:r>
            <a:endParaRPr lang="en-US" sz="6000" b="0" strike="noStrike" spc="-1">
              <a:latin typeface="Arial" panose="020B0604020202020204"/>
            </a:endParaRPr>
          </a:p>
        </p:txBody>
      </p:sp>
      <p:sp>
        <p:nvSpPr>
          <p:cNvPr id="78" name="CustomShape 3"/>
          <p:cNvSpPr/>
          <p:nvPr/>
        </p:nvSpPr>
        <p:spPr>
          <a:xfrm>
            <a:off x="1703705" y="5949040"/>
            <a:ext cx="7836120" cy="45783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pPr>
            <a:r>
              <a:rPr lang="en-US" sz="2400" b="1" strike="noStrike" spc="-1">
                <a:solidFill>
                  <a:srgbClr val="002060"/>
                </a:solidFill>
                <a:latin typeface="Calibri" panose="020F0502020204030204"/>
                <a:ea typeface="DejaVu Sans" panose="020B0603030804020204"/>
              </a:rPr>
              <a:t>Presented By Dallas Carter on  April 10, 2022</a:t>
            </a:r>
            <a:r>
              <a:rPr lang="en-US" sz="1800" b="0" strike="noStrike" spc="-1">
                <a:solidFill>
                  <a:srgbClr val="002060"/>
                </a:solidFill>
                <a:latin typeface="Calibri" panose="020F0502020204030204"/>
                <a:ea typeface="DejaVu Sans" panose="020B0603030804020204"/>
              </a:rPr>
              <a:t> </a:t>
            </a:r>
            <a:endParaRPr lang="en-US" sz="1800" b="0" strike="noStrike" spc="-1">
              <a:solidFill>
                <a:srgbClr val="002060"/>
              </a:solidFill>
              <a:latin typeface="Calibri" panose="020F0502020204030204"/>
              <a:ea typeface="DejaVu Sans" panose="020B0603030804020204"/>
            </a:endParaRPr>
          </a:p>
        </p:txBody>
      </p:sp>
      <p:sp>
        <p:nvSpPr>
          <p:cNvPr id="79" name="CustomShape 4"/>
          <p:cNvSpPr/>
          <p:nvPr/>
        </p:nvSpPr>
        <p:spPr>
          <a:xfrm>
            <a:off x="-240665" y="188595"/>
            <a:ext cx="6462395" cy="827405"/>
          </a:xfrm>
          <a:prstGeom prst="rect">
            <a:avLst/>
          </a:prstGeom>
          <a:noFill/>
          <a:ln w="0">
            <a:noFill/>
          </a:ln>
        </p:spPr>
        <p:style>
          <a:lnRef idx="0">
            <a:srgbClr val="FFFFFF"/>
          </a:lnRef>
          <a:fillRef idx="0">
            <a:srgbClr val="FFFFFF"/>
          </a:fillRef>
          <a:effectRef idx="0">
            <a:srgbClr val="FFFFFF"/>
          </a:effectRef>
          <a:fontRef idx="minor"/>
        </p:style>
        <p:txBody>
          <a:bodyPr wrap="square" lIns="90000" tIns="45000" rIns="90000" bIns="45000">
            <a:spAutoFit/>
          </a:bodyPr>
          <a:p>
            <a:pPr algn="ctr">
              <a:lnSpc>
                <a:spcPct val="100000"/>
              </a:lnSpc>
            </a:pPr>
            <a:r>
              <a:rPr lang="en-US" sz="4800" b="1" i="1" strike="noStrike" spc="-1">
                <a:solidFill>
                  <a:schemeClr val="accent5">
                    <a:lumMod val="20000"/>
                    <a:lumOff val="80000"/>
                  </a:schemeClr>
                </a:solidFill>
                <a:latin typeface="Bookman Old Style" panose="02050604050505020204"/>
                <a:ea typeface="DejaVu Sans" panose="020B0603030804020204"/>
              </a:rPr>
              <a:t>      </a:t>
            </a:r>
            <a:r>
              <a:rPr lang="en-US" sz="4800" b="1" i="1" strike="noStrike" spc="-1">
                <a:solidFill>
                  <a:srgbClr val="002060"/>
                </a:solidFill>
                <a:latin typeface="Bookman Old Style" panose="02050604050505020204"/>
                <a:ea typeface="DejaVu Sans" panose="020B0603030804020204"/>
              </a:rPr>
              <a:t>City On A Hill</a:t>
            </a:r>
            <a:endParaRPr lang="en-US" sz="4800" b="1" i="1" strike="noStrike" spc="-1">
              <a:solidFill>
                <a:srgbClr val="002060"/>
              </a:solidFill>
              <a:latin typeface="Bookman Old Style" panose="02050604050505020204"/>
              <a:ea typeface="DejaVu Sans" panose="020B0603030804020204"/>
            </a:endParaRPr>
          </a:p>
        </p:txBody>
      </p:sp>
      <p:sp>
        <p:nvSpPr>
          <p:cNvPr id="80" name="CustomShape 5"/>
          <p:cNvSpPr/>
          <p:nvPr/>
        </p:nvSpPr>
        <p:spPr>
          <a:xfrm>
            <a:off x="685800" y="1428840"/>
            <a:ext cx="10742400" cy="26841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p>
            <a:pPr algn="just">
              <a:lnSpc>
                <a:spcPct val="100000"/>
              </a:lnSpc>
            </a:pPr>
            <a:endParaRPr lang="en-US" sz="1800" b="0" strike="noStrike" spc="-1">
              <a:latin typeface="Arial" panose="020B0604020202020204"/>
            </a:endParaRPr>
          </a:p>
          <a:p>
            <a:pPr algn="r">
              <a:lnSpc>
                <a:spcPct val="100000"/>
              </a:lnSpc>
            </a:pPr>
            <a:endParaRPr lang="en-US" sz="1800" b="0" strike="noStrike" spc="-1">
              <a:latin typeface="Arial" panose="020B0604020202020204"/>
            </a:endParaRPr>
          </a:p>
        </p:txBody>
      </p:sp>
    </p:spTree>
  </p:cSld>
  <p:clrMapOvr>
    <a:masterClrMapping/>
  </p:clrMapOvr>
  <p:transition>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7272</Words>
  <Application>WPS Presentation</Application>
  <PresentationFormat/>
  <Paragraphs>145</Paragraphs>
  <Slides>15</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15</vt:i4>
      </vt:variant>
    </vt:vector>
  </HeadingPairs>
  <TitlesOfParts>
    <vt:vector size="27" baseType="lpstr">
      <vt:lpstr>Arial</vt:lpstr>
      <vt:lpstr>SimSun</vt:lpstr>
      <vt:lpstr>Wingdings</vt:lpstr>
      <vt:lpstr>Arial</vt:lpstr>
      <vt:lpstr>Symbol</vt:lpstr>
      <vt:lpstr>Calibri Light</vt:lpstr>
      <vt:lpstr>DejaVu Sans</vt:lpstr>
      <vt:lpstr>Calibri</vt:lpstr>
      <vt:lpstr>Bookman Old Style</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Dallas L</cp:lastModifiedBy>
  <cp:revision>183</cp:revision>
  <dcterms:created xsi:type="dcterms:W3CDTF">2021-04-10T18:57:00Z</dcterms:created>
  <dcterms:modified xsi:type="dcterms:W3CDTF">2022-04-10T17:57:38Z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KSOProductBuildVer">
    <vt:lpwstr>1033-11.2.0.11042</vt:lpwstr>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Widescreen</vt:lpwstr>
  </property>
  <property fmtid="{D5CDD505-2E9C-101B-9397-08002B2CF9AE}" pid="10" name="ScaleCrop">
    <vt:bool>false</vt:bool>
  </property>
  <property fmtid="{D5CDD505-2E9C-101B-9397-08002B2CF9AE}" pid="11" name="ShareDoc">
    <vt:bool>false</vt:bool>
  </property>
  <property fmtid="{D5CDD505-2E9C-101B-9397-08002B2CF9AE}" pid="12" name="Slides">
    <vt:i4>13</vt:i4>
  </property>
  <property fmtid="{D5CDD505-2E9C-101B-9397-08002B2CF9AE}" pid="13" name="ICV">
    <vt:lpwstr>12FFEE5E6B474DD2BA0D856A081D0109</vt:lpwstr>
  </property>
</Properties>
</file>