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90" r:id="rId3"/>
    <p:sldId id="450" r:id="rId4"/>
    <p:sldId id="496" r:id="rId5"/>
    <p:sldId id="501" r:id="rId6"/>
    <p:sldId id="502" r:id="rId7"/>
    <p:sldId id="503" r:id="rId8"/>
    <p:sldId id="505" r:id="rId9"/>
    <p:sldId id="507" r:id="rId10"/>
    <p:sldId id="508" r:id="rId11"/>
    <p:sldId id="509" r:id="rId12"/>
    <p:sldId id="510" r:id="rId13"/>
    <p:sldId id="511" r:id="rId14"/>
    <p:sldId id="525" r:id="rId15"/>
    <p:sldId id="527" r:id="rId16"/>
    <p:sldId id="528" r:id="rId17"/>
    <p:sldId id="529" r:id="rId18"/>
    <p:sldId id="530" r:id="rId19"/>
    <p:sldId id="531" r:id="rId20"/>
    <p:sldId id="532" r:id="rId21"/>
    <p:sldId id="533" r:id="rId22"/>
    <p:sldId id="53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6D6D"/>
    <a:srgbClr val="00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 y="13970"/>
            <a:ext cx="12190730" cy="830580"/>
          </a:xfrm>
          <a:solidFill>
            <a:srgbClr val="003333"/>
          </a:solidFill>
        </p:spPr>
        <p:txBody>
          <a:bodyPr>
            <a:normAutofit fontScale="90000"/>
          </a:bodyPr>
          <a:lstStyle/>
          <a:p>
            <a:r>
              <a:rPr lang="en-US" sz="5800" dirty="0">
                <a:solidFill>
                  <a:schemeClr val="accent6">
                    <a:lumMod val="20000"/>
                    <a:lumOff val="80000"/>
                  </a:schemeClr>
                </a:solidFill>
              </a:rPr>
              <a:t> Revival Comes to Asbury</a:t>
            </a:r>
            <a:endParaRPr lang="en-US" sz="5800" dirty="0">
              <a:solidFill>
                <a:schemeClr val="accent6">
                  <a:lumMod val="20000"/>
                  <a:lumOff val="80000"/>
                </a:schemeClr>
              </a:solidFill>
            </a:endParaRPr>
          </a:p>
        </p:txBody>
      </p:sp>
      <p:sp>
        <p:nvSpPr>
          <p:cNvPr id="6" name="Text Box 5"/>
          <p:cNvSpPr txBox="1"/>
          <p:nvPr/>
        </p:nvSpPr>
        <p:spPr>
          <a:xfrm>
            <a:off x="0" y="6497320"/>
            <a:ext cx="12190730" cy="368300"/>
          </a:xfrm>
          <a:prstGeom prst="rect">
            <a:avLst/>
          </a:prstGeom>
          <a:solidFill>
            <a:srgbClr val="003333"/>
          </a:solidFill>
        </p:spPr>
        <p:txBody>
          <a:bodyPr wrap="square" rtlCol="0">
            <a:spAutoFit/>
          </a:bodyPr>
          <a:p>
            <a:pPr algn="ctr"/>
            <a:r>
              <a:rPr lang="en-US">
                <a:solidFill>
                  <a:schemeClr val="accent6">
                    <a:lumMod val="20000"/>
                    <a:lumOff val="80000"/>
                  </a:schemeClr>
                </a:solidFill>
              </a:rPr>
              <a:t>Presented By Dallas Carter on February 19, 2023</a:t>
            </a:r>
            <a:r>
              <a:rPr lang="en-US"/>
              <a:t> </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775" y="1011555"/>
            <a:ext cx="11729085" cy="3076575"/>
          </a:xfrm>
          <a:prstGeom prst="rect">
            <a:avLst/>
          </a:prstGeom>
          <a:noFill/>
        </p:spPr>
        <p:txBody>
          <a:bodyPr wrap="square" rtlCol="0">
            <a:spAutoFit/>
          </a:bodyPr>
          <a:p>
            <a:pPr marL="342900" indent="-342900" algn="just">
              <a:buFont typeface="Wingdings" panose="05000000000000000000" charset="0"/>
              <a:buChar char="Ø"/>
            </a:pPr>
            <a:r>
              <a:rPr lang="en-US" sz="2200">
                <a:solidFill>
                  <a:srgbClr val="003333"/>
                </a:solidFill>
                <a:latin typeface="Lucida Sans Unicode" panose="020B0602030504020204" charset="0"/>
                <a:cs typeface="Lucida Sans Unicode" panose="020B0602030504020204" charset="0"/>
              </a:rPr>
              <a:t>The 2023 Asbury Revival began at 10A , February 8, 2023 during a student-led prayer meeting at  the chapel. </a:t>
            </a:r>
            <a:endParaRPr lang="en-US" sz="220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a:p>
          <a:p>
            <a:pPr marL="342900" indent="-342900" algn="just">
              <a:buFont typeface="Wingdings" panose="05000000000000000000" charset="0"/>
              <a:buChar char="Ø"/>
            </a:pPr>
            <a:r>
              <a:rPr lang="en-US" sz="2200">
                <a:solidFill>
                  <a:srgbClr val="003333"/>
                </a:solidFill>
                <a:latin typeface="Lucida Sans Unicode" panose="020B0602030504020204" charset="0"/>
                <a:cs typeface="Lucida Sans Unicode" panose="020B0602030504020204" charset="0"/>
              </a:rPr>
              <a:t>There are reports that prayers for revial were offered antecedent to the revival</a:t>
            </a:r>
            <a:endParaRPr lang="en-US" sz="220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20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200">
                <a:solidFill>
                  <a:srgbClr val="003333"/>
                </a:solidFill>
                <a:latin typeface="Lucida Sans Unicode" panose="020B0602030504020204" charset="0"/>
                <a:cs typeface="Lucida Sans Unicode" panose="020B0602030504020204" charset="0"/>
              </a:rPr>
              <a:t>After a message on prayer and repentance by a student, an outpouring of the Holy Spirit kept students there and began to draw others to the meeting</a:t>
            </a:r>
            <a:endParaRPr lang="en-US" sz="220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endParaRPr lang="en-US" sz="2200">
              <a:solidFill>
                <a:srgbClr val="003333"/>
              </a:solidFill>
              <a:latin typeface="Lucida Sans Unicode" panose="020B0602030504020204" charset="0"/>
              <a:cs typeface="Lucida Sans Unicode" panose="020B0602030504020204" charset="0"/>
            </a:endParaRPr>
          </a:p>
          <a:p>
            <a:pPr marL="342900" indent="-342900" algn="just">
              <a:buFont typeface="Wingdings" panose="05000000000000000000" charset="0"/>
              <a:buChar char="Ø"/>
            </a:pPr>
            <a:r>
              <a:rPr lang="en-US" sz="2200">
                <a:solidFill>
                  <a:srgbClr val="003333"/>
                </a:solidFill>
                <a:latin typeface="Lucida Sans Unicode" panose="020B0602030504020204" charset="0"/>
                <a:cs typeface="Lucida Sans Unicode" panose="020B0602030504020204" charset="0"/>
              </a:rPr>
              <a:t>Why did this happen, and where is it going?</a:t>
            </a:r>
            <a:endParaRPr lang="en-US" sz="2200">
              <a:solidFill>
                <a:srgbClr val="003333"/>
              </a:solidFill>
              <a:latin typeface="Lucida Sans Unicode" panose="020B0602030504020204" charset="0"/>
              <a:cs typeface="Lucida Sans Unicode" panose="020B0602030504020204" charset="0"/>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dirty="0">
                <a:solidFill>
                  <a:schemeClr val="accent6">
                    <a:lumMod val="20000"/>
                    <a:lumOff val="80000"/>
                  </a:schemeClr>
                </a:solidFill>
                <a:sym typeface="+mn-ea"/>
              </a:rPr>
              <a:t>2023 Asbury Revival</a:t>
            </a:r>
            <a:endParaRPr lang="en-US" dirty="0">
              <a:solidFill>
                <a:schemeClr val="accent6">
                  <a:lumMod val="20000"/>
                  <a:lumOff val="80000"/>
                </a:schemeClr>
              </a:solidFill>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1060450"/>
            <a:ext cx="11729085" cy="5262245"/>
          </a:xfrm>
          <a:prstGeom prst="rect">
            <a:avLst/>
          </a:prstGeom>
          <a:noFill/>
        </p:spPr>
        <p:txBody>
          <a:bodyPr wrap="square" rtlCol="0">
            <a:spAutoFit/>
          </a:bodyPr>
          <a:p>
            <a:pPr indent="0" algn="just">
              <a:buNone/>
            </a:pPr>
            <a:r>
              <a:rPr lang="en-US" sz="2400">
                <a:solidFill>
                  <a:srgbClr val="003333"/>
                </a:solidFill>
                <a:latin typeface="Lucida Sans Unicode" panose="020B0602030504020204" charset="0"/>
                <a:cs typeface="Lucida Sans Unicode" panose="020B0602030504020204" charset="0"/>
                <a:sym typeface="+mn-ea"/>
              </a:rPr>
              <a:t>Joe 2:12-17  Therefore also now, saith the LORD, turn ye even to me with all your heart, and with fasting, and with weeping, and with mourning:  (13)  And rend your heart, and not your garments, and turn unto the LORD your God: for he is gracious and merciful, slow to anger, and of great kindness, and repenteth him of the evil.  (14)  Who knoweth if he will return and repent, and leave a blessing behind him; even a meat offering and a drink offering unto the LORD your God?  (15)  </a:t>
            </a:r>
            <a:r>
              <a:rPr lang="en-US" sz="2400" b="1">
                <a:solidFill>
                  <a:srgbClr val="003333"/>
                </a:solidFill>
                <a:latin typeface="Lucida Sans Unicode" panose="020B0602030504020204" charset="0"/>
                <a:cs typeface="Lucida Sans Unicode" panose="020B0602030504020204" charset="0"/>
                <a:sym typeface="+mn-ea"/>
              </a:rPr>
              <a:t>Blow the trumpet in Zion, sanctify a fast, call a solemn assembly: </a:t>
            </a:r>
            <a:r>
              <a:rPr lang="en-US" sz="2400">
                <a:solidFill>
                  <a:srgbClr val="003333"/>
                </a:solidFill>
                <a:latin typeface="Lucida Sans Unicode" panose="020B0602030504020204" charset="0"/>
                <a:cs typeface="Lucida Sans Unicode" panose="020B0602030504020204" charset="0"/>
                <a:sym typeface="+mn-ea"/>
              </a:rPr>
              <a:t> (16)  Gather the people, sanctify the congregation, assemble the elders, gather the children, and those that suck the breasts: let the bridegroom go forth of his chamber, and the bride out of her closet.  (17)  Let the priests, the ministers of the LORD, weep between the porch and the altar, and let them say, Spare thy people, O LORD, and give not thine heritage to reproach, that the heathen should rule over them: wherefore should they say among the people, Where is their God?</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The Asbury  Revival began as a Sacred Assembly</a:t>
            </a:r>
            <a:endParaRPr lang="en-US" sz="5335" dirty="0">
              <a:solidFill>
                <a:schemeClr val="accent6">
                  <a:lumMod val="20000"/>
                  <a:lumOff val="80000"/>
                </a:schemeClr>
              </a:solidFill>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1060450"/>
            <a:ext cx="11729085" cy="4154170"/>
          </a:xfrm>
          <a:prstGeom prst="rect">
            <a:avLst/>
          </a:prstGeom>
          <a:noFill/>
        </p:spPr>
        <p:txBody>
          <a:bodyPr wrap="square" rtlCol="0">
            <a:spAutoFit/>
          </a:bodyPr>
          <a:p>
            <a:pPr indent="0" algn="just">
              <a:buNone/>
            </a:pPr>
            <a:r>
              <a:rPr lang="en-US" sz="2400">
                <a:solidFill>
                  <a:srgbClr val="003333"/>
                </a:solidFill>
                <a:latin typeface="Lucida Sans Unicode" panose="020B0602030504020204" charset="0"/>
                <a:cs typeface="Lucida Sans Unicode" panose="020B0602030504020204" charset="0"/>
                <a:sym typeface="+mn-ea"/>
              </a:rPr>
              <a:t>Joe 2:28-32  And it shall come to pass afterward, that I will pour out my spirit upon all flesh; and your sons and your daughters shall prophesy, your old men shall dream dreams, your young men shall see visions:  (29)  And also upon the servants and upon the handmaids in those days will I pour out my spirit.  (30)  And I will shew wonders in the heavens and in the earth, blood, and fire, and pillars of smoke.  (31)  The sun shall be turned into darkness, and the moon into blood, before the great and the terrible day of the LORD come.  (32)  And it shall come to pass, that whosoever shall call on the name of the LORD shall be delivered: for in mount Zion and in Jerusalem shall be deliverance, as the LORD hath said, and in the remnant whom the LORD shall call.</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Outpourings Happen at Sacred Assemblies</a:t>
            </a:r>
            <a:endParaRPr lang="en-US" sz="5335" dirty="0">
              <a:solidFill>
                <a:schemeClr val="accent6">
                  <a:lumMod val="20000"/>
                  <a:lumOff val="80000"/>
                </a:schemeClr>
              </a:solidFill>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1060450"/>
            <a:ext cx="11729085" cy="5262245"/>
          </a:xfrm>
          <a:prstGeom prst="rect">
            <a:avLst/>
          </a:prstGeom>
          <a:noFill/>
        </p:spPr>
        <p:txBody>
          <a:bodyPr wrap="square" rtlCol="0">
            <a:spAutoFit/>
          </a:bodyPr>
          <a:p>
            <a:pPr indent="0" algn="just">
              <a:buNone/>
            </a:pPr>
            <a:r>
              <a:rPr lang="en-US" sz="2400">
                <a:solidFill>
                  <a:srgbClr val="003333"/>
                </a:solidFill>
                <a:latin typeface="Lucida Sans Unicode" panose="020B0602030504020204" charset="0"/>
                <a:cs typeface="Lucida Sans Unicode" panose="020B0602030504020204" charset="0"/>
                <a:sym typeface="+mn-ea"/>
              </a:rPr>
              <a:t>Act 2:14-21  </a:t>
            </a:r>
            <a:r>
              <a:rPr lang="en-US" sz="2400" b="1">
                <a:solidFill>
                  <a:srgbClr val="003333"/>
                </a:solidFill>
                <a:latin typeface="Lucida Sans Unicode" panose="020B0602030504020204" charset="0"/>
                <a:cs typeface="Lucida Sans Unicode" panose="020B0602030504020204" charset="0"/>
                <a:sym typeface="+mn-ea"/>
              </a:rPr>
              <a:t>But Peter, standing up with the eleven, lifted up his voice, and said unto them, Ye men of Judaea, and all ye that dwell at Jerusalem, be this known unto you, and hearken to my words:  (15)  For these are not drunken, as ye suppose, seeing it is but the third hour of the day.  (16)  But this is that which was spoken by the prophet Joel;</a:t>
            </a:r>
            <a:r>
              <a:rPr lang="en-US" sz="2400">
                <a:solidFill>
                  <a:srgbClr val="003333"/>
                </a:solidFill>
                <a:latin typeface="Lucida Sans Unicode" panose="020B0602030504020204" charset="0"/>
                <a:cs typeface="Lucida Sans Unicode" panose="020B0602030504020204" charset="0"/>
                <a:sym typeface="+mn-ea"/>
              </a:rPr>
              <a:t>  (17)  And it shall come to pass in the last days, saith God, I will pour out of my Spirit upon all flesh: and your sons and your daughters shall prophesy, and your young men shall see visions, and your old men shall dream dreams:  (18)  And on my servants and on my handmaidens I will pour out in those days of my Spirit; and they shall prophesy:  (19)  And I will shew wonders in heaven above, and signs in the earth beneath; blood, and fire, and vapour of smoke:  (20)  The sun shall be turned into darkness, and the moon into blood, before that great and notable day of the Lord come:  (21)  And it shall come to pass, that whosoever shall call on the name of the Lord shall be saved.</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Outpourings Happen at Sacred Assemblies</a:t>
            </a:r>
            <a:endParaRPr lang="en-US" sz="5335" dirty="0">
              <a:solidFill>
                <a:schemeClr val="accent6">
                  <a:lumMod val="20000"/>
                  <a:lumOff val="80000"/>
                </a:schemeClr>
              </a:solidFill>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1060450"/>
            <a:ext cx="11729085" cy="4154170"/>
          </a:xfrm>
          <a:prstGeom prst="rect">
            <a:avLst/>
          </a:prstGeom>
          <a:noFill/>
        </p:spPr>
        <p:txBody>
          <a:bodyPr wrap="square" rtlCol="0">
            <a:spAutoFit/>
          </a:bodyPr>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Dedication of Solomon’s Temple (2 Chr 5-7)</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Jerusalem Revival ( 2 + 40 + 7 = 49, eighth day Sacred Assembly</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100 Year Prayer Meeting (August 5-13, 1727) </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Kentucky Revival/Cane Ridge </a:t>
            </a:r>
            <a:r>
              <a:rPr lang="en-US" sz="2400">
                <a:solidFill>
                  <a:srgbClr val="003333"/>
                </a:solidFill>
                <a:latin typeface="Lucida Sans Unicode" panose="020B0602030504020204" charset="0"/>
                <a:cs typeface="Lucida Sans Unicode" panose="020B0602030504020204" charset="0"/>
                <a:sym typeface="+mn-ea"/>
              </a:rPr>
              <a:t>(August 6-13, 1801) </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Azusa Street (April 6-12, 1906)</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Asbury Revival 2023 seems to be following this pattern</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Outpourings Happen at Sacred Assemblies</a:t>
            </a:r>
            <a:endParaRPr lang="en-US" sz="5335" dirty="0">
              <a:solidFill>
                <a:schemeClr val="accent6">
                  <a:lumMod val="20000"/>
                  <a:lumOff val="80000"/>
                </a:schemeClr>
              </a:solidFill>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967105"/>
            <a:ext cx="11729085" cy="6000750"/>
          </a:xfrm>
          <a:prstGeom prst="rect">
            <a:avLst/>
          </a:prstGeom>
          <a:noFill/>
        </p:spPr>
        <p:txBody>
          <a:bodyPr wrap="square" rtlCol="0">
            <a:spAutoFit/>
          </a:bodyPr>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Intercessory Prayer leading up to Revival Event</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Outpouring, which are spontaneous and decentralized</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Spontaneous and decentralized - unscripted and unmanipulated.</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Spontaneous and decentralized</a:t>
            </a:r>
            <a:r>
              <a:rPr lang="en-US" sz="2400">
                <a:solidFill>
                  <a:srgbClr val="003333"/>
                </a:solidFill>
                <a:latin typeface="Lucida Sans Unicode" panose="020B0602030504020204" charset="0"/>
                <a:cs typeface="Lucida Sans Unicode" panose="020B0602030504020204" charset="0"/>
                <a:sym typeface="+mn-ea"/>
              </a:rPr>
              <a:t> events unlikely to be products of mere human machination and desire</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Is it Public?</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No - It dies when event peters out - the end (The fate of most revivals)</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Yes- Does it go viral?</a:t>
            </a:r>
            <a:endParaRPr lang="en-US" sz="2400">
              <a:solidFill>
                <a:srgbClr val="003333"/>
              </a:solidFill>
              <a:latin typeface="Lucida Sans Unicode" panose="020B0602030504020204" charset="0"/>
              <a:cs typeface="Lucida Sans Unicode" panose="020B0602030504020204" charset="0"/>
              <a:sym typeface="+mn-ea"/>
            </a:endParaRPr>
          </a:p>
          <a:p>
            <a:pPr marL="1257300" lvl="2"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No - It dies when fire cools down at ground zero - individual embers elsewhere</a:t>
            </a:r>
            <a:endParaRPr lang="en-US" sz="2400">
              <a:solidFill>
                <a:srgbClr val="003333"/>
              </a:solidFill>
              <a:latin typeface="Lucida Sans Unicode" panose="020B0602030504020204" charset="0"/>
              <a:cs typeface="Lucida Sans Unicode" panose="020B0602030504020204" charset="0"/>
              <a:sym typeface="+mn-ea"/>
            </a:endParaRPr>
          </a:p>
          <a:p>
            <a:pPr marL="1257300" lvl="2"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Yes - </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At this point a revival can be called a Great Awakening</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method through which the fire is contained in  the resulting movement determines the destiny of the awakening</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Anatomy of a Great Awakening</a:t>
            </a:r>
            <a:endParaRPr lang="en-US" sz="5335" dirty="0">
              <a:solidFill>
                <a:schemeClr val="accent6">
                  <a:lumMod val="20000"/>
                  <a:lumOff val="80000"/>
                </a:schemeClr>
              </a:solidFill>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980440"/>
            <a:ext cx="11729085" cy="5631180"/>
          </a:xfrm>
          <a:prstGeom prst="rect">
            <a:avLst/>
          </a:prstGeom>
          <a:noFill/>
        </p:spPr>
        <p:txBody>
          <a:bodyPr wrap="square" rtlCol="0">
            <a:spAutoFit/>
          </a:bodyPr>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Jerusalem Revival Planted churches all over the  then known world</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100 Year Prayer Meeting founded Evangelicalism and planted many churches - transformed others </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Kentucky Revival/Cane Ridge Established Christian Churches / Churc hes of Christ and planted many churches</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Moody Revivals transformed many churches and educational centers</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Azusa Street Established Pentecostalism and planted many churches and transformed others</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Jesus Revolution  both trsnformed and planted churches and other institutions</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Autofit/>
          </a:bodyPr>
          <a:p>
            <a:r>
              <a:rPr lang="en-US" sz="4000" dirty="0">
                <a:solidFill>
                  <a:schemeClr val="accent6">
                    <a:lumMod val="20000"/>
                    <a:lumOff val="80000"/>
                  </a:schemeClr>
                </a:solidFill>
                <a:sym typeface="+mn-ea"/>
              </a:rPr>
              <a:t>Historically, Outpourings Happen at Sacred Assemblies</a:t>
            </a:r>
            <a:endParaRPr lang="en-US" sz="4000" dirty="0">
              <a:solidFill>
                <a:schemeClr val="accent6">
                  <a:lumMod val="20000"/>
                  <a:lumOff val="80000"/>
                </a:schemeClr>
              </a:solidFill>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1060450"/>
            <a:ext cx="11729085" cy="4677410"/>
          </a:xfrm>
          <a:prstGeom prst="rect">
            <a:avLst/>
          </a:prstGeom>
          <a:noFill/>
        </p:spPr>
        <p:txBody>
          <a:bodyPr wrap="square" rtlCol="0">
            <a:spAutoFit/>
          </a:bodyPr>
          <a:p>
            <a:pPr marL="342900" indent="-342900" algn="just">
              <a:buFont typeface="Wingdings" panose="05000000000000000000" charset="0"/>
              <a:buChar char="Ø"/>
            </a:pPr>
            <a:endParaRPr lang="en-US" sz="10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Is it Public?</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No - It dies when event peters out - the end (The fate of most revivals)</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b="1">
                <a:solidFill>
                  <a:srgbClr val="003333"/>
                </a:solidFill>
                <a:latin typeface="Lucida Sans Unicode" panose="020B0602030504020204" charset="0"/>
                <a:cs typeface="Lucida Sans Unicode" panose="020B0602030504020204" charset="0"/>
                <a:sym typeface="+mn-ea"/>
              </a:rPr>
              <a:t>Yes</a:t>
            </a:r>
            <a:r>
              <a:rPr lang="en-US" sz="2400">
                <a:solidFill>
                  <a:srgbClr val="003333"/>
                </a:solidFill>
                <a:latin typeface="Lucida Sans Unicode" panose="020B0602030504020204" charset="0"/>
                <a:cs typeface="Lucida Sans Unicode" panose="020B0602030504020204" charset="0"/>
                <a:sym typeface="+mn-ea"/>
              </a:rPr>
              <a:t> - Does it go viral?</a:t>
            </a:r>
            <a:endParaRPr lang="en-US" sz="2400">
              <a:solidFill>
                <a:srgbClr val="003333"/>
              </a:solidFill>
              <a:latin typeface="Lucida Sans Unicode" panose="020B0602030504020204" charset="0"/>
              <a:cs typeface="Lucida Sans Unicode" panose="020B0602030504020204" charset="0"/>
              <a:sym typeface="+mn-ea"/>
            </a:endParaRPr>
          </a:p>
          <a:p>
            <a:pPr marL="1257300" lvl="2"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No - It dies when fire cools down in locale - individual embers elsewhere</a:t>
            </a:r>
            <a:endParaRPr lang="en-US" sz="2400">
              <a:solidFill>
                <a:srgbClr val="003333"/>
              </a:solidFill>
              <a:latin typeface="Lucida Sans Unicode" panose="020B0602030504020204" charset="0"/>
              <a:cs typeface="Lucida Sans Unicode" panose="020B0602030504020204" charset="0"/>
              <a:sym typeface="+mn-ea"/>
            </a:endParaRPr>
          </a:p>
          <a:p>
            <a:pPr marL="1257300" lvl="2" indent="-342900" algn="just">
              <a:buFont typeface="Wingdings" panose="05000000000000000000" charset="0"/>
              <a:buChar char="Ø"/>
            </a:pPr>
            <a:r>
              <a:rPr lang="en-US" sz="2400" b="1">
                <a:solidFill>
                  <a:srgbClr val="003333"/>
                </a:solidFill>
                <a:latin typeface="Lucida Sans Unicode" panose="020B0602030504020204" charset="0"/>
                <a:cs typeface="Lucida Sans Unicode" panose="020B0602030504020204" charset="0"/>
                <a:sym typeface="+mn-ea"/>
              </a:rPr>
              <a:t>Yes</a:t>
            </a:r>
            <a:r>
              <a:rPr lang="en-US" sz="2400">
                <a:solidFill>
                  <a:srgbClr val="003333"/>
                </a:solidFill>
                <a:latin typeface="Lucida Sans Unicode" panose="020B0602030504020204" charset="0"/>
                <a:cs typeface="Lucida Sans Unicode" panose="020B0602030504020204" charset="0"/>
                <a:sym typeface="+mn-ea"/>
              </a:rPr>
              <a:t> - </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There was competition/ infighting among leaders  over which “private kingdom” would manifest the kigdom  of God</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There was racism which created divisions between white and black Pentecostals.</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Azusa was done within 3 years and closed within 10 years of the revival</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Azusa Awakening Almost Failed</a:t>
            </a:r>
            <a:endParaRPr lang="en-US" sz="5335" dirty="0">
              <a:solidFill>
                <a:schemeClr val="accent6">
                  <a:lumMod val="20000"/>
                  <a:lumOff val="80000"/>
                </a:schemeClr>
              </a:solidFill>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1060450"/>
            <a:ext cx="11729085" cy="3938270"/>
          </a:xfrm>
          <a:prstGeom prst="rect">
            <a:avLst/>
          </a:prstGeom>
          <a:noFill/>
        </p:spPr>
        <p:txBody>
          <a:bodyPr wrap="square" rtlCol="0">
            <a:spAutoFit/>
          </a:bodyPr>
          <a:p>
            <a:pPr marL="342900" indent="-342900" algn="just">
              <a:buFont typeface="Wingdings" panose="05000000000000000000" charset="0"/>
              <a:buChar char="Ø"/>
            </a:pPr>
            <a:endParaRPr lang="en-US" sz="10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Is it Public?</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No - It dies when event peters out - the end (The fate of most revivals)</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b="1">
                <a:solidFill>
                  <a:srgbClr val="003333"/>
                </a:solidFill>
                <a:latin typeface="Lucida Sans Unicode" panose="020B0602030504020204" charset="0"/>
                <a:cs typeface="Lucida Sans Unicode" panose="020B0602030504020204" charset="0"/>
                <a:sym typeface="+mn-ea"/>
              </a:rPr>
              <a:t>Yes</a:t>
            </a:r>
            <a:r>
              <a:rPr lang="en-US" sz="2400">
                <a:solidFill>
                  <a:srgbClr val="003333"/>
                </a:solidFill>
                <a:latin typeface="Lucida Sans Unicode" panose="020B0602030504020204" charset="0"/>
                <a:cs typeface="Lucida Sans Unicode" panose="020B0602030504020204" charset="0"/>
                <a:sym typeface="+mn-ea"/>
              </a:rPr>
              <a:t> - Does it go viral?</a:t>
            </a:r>
            <a:endParaRPr lang="en-US" sz="2400">
              <a:solidFill>
                <a:srgbClr val="003333"/>
              </a:solidFill>
              <a:latin typeface="Lucida Sans Unicode" panose="020B0602030504020204" charset="0"/>
              <a:cs typeface="Lucida Sans Unicode" panose="020B0602030504020204" charset="0"/>
              <a:sym typeface="+mn-ea"/>
            </a:endParaRPr>
          </a:p>
          <a:p>
            <a:pPr marL="1257300" lvl="2"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No - It dies when fire cools down in locale - individual embers elsewhere</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There was an unhealthy fixation on signs and wonders</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There  was </a:t>
            </a:r>
            <a:r>
              <a:rPr lang="en-US" sz="2400">
                <a:solidFill>
                  <a:srgbClr val="003333"/>
                </a:solidFill>
                <a:latin typeface="Lucida Sans Unicode" panose="020B0602030504020204" charset="0"/>
                <a:cs typeface="Lucida Sans Unicode" panose="020B0602030504020204" charset="0"/>
                <a:sym typeface="+mn-ea"/>
              </a:rPr>
              <a:t>unhealthy fixation on celebrities such as Rodney Howard-Browne</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revival failed to reproduce on a mass scale</a:t>
            </a:r>
            <a:endParaRPr lang="en-US" sz="2400">
              <a:solidFill>
                <a:srgbClr val="003333"/>
              </a:solidFill>
              <a:latin typeface="Lucida Sans Unicode" panose="020B0602030504020204" charset="0"/>
              <a:cs typeface="Lucida Sans Unicode" panose="020B0602030504020204" charset="0"/>
              <a:sym typeface="+mn-ea"/>
            </a:endParaRPr>
          </a:p>
          <a:p>
            <a:pPr marL="1257300" lvl="2" indent="-342900" algn="just">
              <a:buFont typeface="Wingdings" panose="05000000000000000000" charset="0"/>
              <a:buChar char="Ø"/>
            </a:pPr>
            <a:r>
              <a:rPr lang="en-US" sz="2400" b="1">
                <a:solidFill>
                  <a:srgbClr val="003333"/>
                </a:solidFill>
                <a:latin typeface="Lucida Sans Unicode" panose="020B0602030504020204" charset="0"/>
                <a:cs typeface="Lucida Sans Unicode" panose="020B0602030504020204" charset="0"/>
                <a:sym typeface="+mn-ea"/>
              </a:rPr>
              <a:t>Yes</a:t>
            </a:r>
            <a:r>
              <a:rPr lang="en-US" sz="2400">
                <a:solidFill>
                  <a:srgbClr val="003333"/>
                </a:solidFill>
                <a:latin typeface="Lucida Sans Unicode" panose="020B0602030504020204" charset="0"/>
                <a:cs typeface="Lucida Sans Unicode" panose="020B0602030504020204" charset="0"/>
                <a:sym typeface="+mn-ea"/>
              </a:rPr>
              <a:t> - </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Brownsville - The Almost Awakening</a:t>
            </a:r>
            <a:endParaRPr lang="en-US" sz="5335" dirty="0">
              <a:solidFill>
                <a:schemeClr val="accent6">
                  <a:lumMod val="20000"/>
                  <a:lumOff val="80000"/>
                </a:schemeClr>
              </a:solidFill>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976630"/>
            <a:ext cx="11878945" cy="5939155"/>
          </a:xfrm>
          <a:prstGeom prst="rect">
            <a:avLst/>
          </a:prstGeom>
          <a:noFill/>
        </p:spPr>
        <p:txBody>
          <a:bodyPr wrap="square" rtlCol="0">
            <a:spAutoFit/>
          </a:bodyPr>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Intercessory Prayer leading up to Revival Event</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10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Outpouring, which are spontaneous and decentralized</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Spontaneous and decentralized - unscripted and unmanipulated.</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Spontaneous and decentralized events unlikely to be products of mere human machination and desire</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10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Is it Public?</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No - It dies when event peters out - the end (The fate of most revivals)</a:t>
            </a:r>
            <a:endParaRPr lang="en-US" sz="2400">
              <a:solidFill>
                <a:srgbClr val="003333"/>
              </a:solidFill>
              <a:latin typeface="Lucida Sans Unicode" panose="020B0602030504020204" charset="0"/>
              <a:cs typeface="Lucida Sans Unicode" panose="020B0602030504020204" charset="0"/>
              <a:sym typeface="+mn-ea"/>
            </a:endParaRPr>
          </a:p>
          <a:p>
            <a:pPr marL="800100" lvl="1" indent="-342900" algn="just">
              <a:buFont typeface="Wingdings" panose="05000000000000000000" charset="0"/>
              <a:buChar char="Ø"/>
            </a:pPr>
            <a:r>
              <a:rPr lang="en-US" sz="2400" b="1">
                <a:solidFill>
                  <a:srgbClr val="003333"/>
                </a:solidFill>
                <a:latin typeface="Lucida Sans Unicode" panose="020B0602030504020204" charset="0"/>
                <a:cs typeface="Lucida Sans Unicode" panose="020B0602030504020204" charset="0"/>
                <a:sym typeface="+mn-ea"/>
              </a:rPr>
              <a:t>Yes</a:t>
            </a:r>
            <a:r>
              <a:rPr lang="en-US" sz="2400">
                <a:solidFill>
                  <a:srgbClr val="003333"/>
                </a:solidFill>
                <a:latin typeface="Lucida Sans Unicode" panose="020B0602030504020204" charset="0"/>
                <a:cs typeface="Lucida Sans Unicode" panose="020B0602030504020204" charset="0"/>
                <a:sym typeface="+mn-ea"/>
              </a:rPr>
              <a:t> - Does it go viral?</a:t>
            </a:r>
            <a:endParaRPr lang="en-US" sz="2400">
              <a:solidFill>
                <a:srgbClr val="003333"/>
              </a:solidFill>
              <a:latin typeface="Lucida Sans Unicode" panose="020B0602030504020204" charset="0"/>
              <a:cs typeface="Lucida Sans Unicode" panose="020B0602030504020204" charset="0"/>
              <a:sym typeface="+mn-ea"/>
            </a:endParaRPr>
          </a:p>
          <a:p>
            <a:pPr marL="1257300" lvl="2"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No - It dies when fire cools down in locale - individual embers elsewhere</a:t>
            </a:r>
            <a:endParaRPr lang="en-US" sz="2400">
              <a:solidFill>
                <a:srgbClr val="003333"/>
              </a:solidFill>
              <a:latin typeface="Lucida Sans Unicode" panose="020B0602030504020204" charset="0"/>
              <a:cs typeface="Lucida Sans Unicode" panose="020B0602030504020204" charset="0"/>
              <a:sym typeface="+mn-ea"/>
            </a:endParaRPr>
          </a:p>
          <a:p>
            <a:pPr marL="1257300" lvl="2" indent="-342900" algn="just">
              <a:buFont typeface="Wingdings" panose="05000000000000000000" charset="0"/>
              <a:buChar char="Ø"/>
            </a:pPr>
            <a:r>
              <a:rPr lang="en-US" sz="2400" b="1">
                <a:solidFill>
                  <a:srgbClr val="003333"/>
                </a:solidFill>
                <a:latin typeface="Lucida Sans Unicode" panose="020B0602030504020204" charset="0"/>
                <a:cs typeface="Lucida Sans Unicode" panose="020B0602030504020204" charset="0"/>
                <a:sym typeface="+mn-ea"/>
              </a:rPr>
              <a:t>Yes</a:t>
            </a:r>
            <a:r>
              <a:rPr lang="en-US" sz="2400">
                <a:solidFill>
                  <a:srgbClr val="003333"/>
                </a:solidFill>
                <a:latin typeface="Lucida Sans Unicode" panose="020B0602030504020204" charset="0"/>
                <a:cs typeface="Lucida Sans Unicode" panose="020B0602030504020204" charset="0"/>
                <a:sym typeface="+mn-ea"/>
              </a:rPr>
              <a:t> - Maybe?</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Does not seem to be a fixation on signs, wonders or personality.</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Human agendas and authority have not taken center stage.</a:t>
            </a:r>
            <a:endParaRPr lang="en-US" sz="2400">
              <a:solidFill>
                <a:srgbClr val="003333"/>
              </a:solidFill>
              <a:latin typeface="Lucida Sans Unicode" panose="020B0602030504020204" charset="0"/>
              <a:cs typeface="Lucida Sans Unicode" panose="020B0602030504020204" charset="0"/>
              <a:sym typeface="+mn-ea"/>
            </a:endParaRPr>
          </a:p>
          <a:p>
            <a:pPr marL="1714500" lvl="3"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groundwork is being laid to contain  the fire into sustainable forms. What does this look like?</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Will Asbury 2023 Become an Awakening?</a:t>
            </a:r>
            <a:endParaRPr lang="en-US" sz="5335" dirty="0">
              <a:solidFill>
                <a:schemeClr val="accent6">
                  <a:lumMod val="20000"/>
                  <a:lumOff val="80000"/>
                </a:schemeClr>
              </a:solidFill>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175260" y="1060450"/>
            <a:ext cx="11729085" cy="4523105"/>
          </a:xfrm>
          <a:prstGeom prst="rect">
            <a:avLst/>
          </a:prstGeom>
          <a:noFill/>
        </p:spPr>
        <p:txBody>
          <a:bodyPr wrap="square" rtlCol="0">
            <a:spAutoFit/>
          </a:bodyPr>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revival began on February 8, 2023 in  a relatively decentralized fashion.</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following week there were numerous live videos of footage from the revival.</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University official began communications at the event to set up rules for “housekeeping.”</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February 14, 2023 University officials began to discourage the use of mobile devices to take live video citing privacy and anointing flow issues.</a:t>
            </a: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342900" indent="-3429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People were directed to approved feeds to watch live video</a:t>
            </a: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Asbury  Revival 2023 Boundaries</a:t>
            </a:r>
            <a:endParaRPr lang="en-US" sz="5335" dirty="0">
              <a:solidFill>
                <a:schemeClr val="accent6">
                  <a:lumMod val="20000"/>
                  <a:lumOff val="80000"/>
                </a:schemeClr>
              </a:solidFill>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Who is Craig Keener</a:t>
            </a:r>
            <a:endParaRPr lang="en-US" sz="5335" dirty="0">
              <a:solidFill>
                <a:schemeClr val="accent6">
                  <a:lumMod val="20000"/>
                  <a:lumOff val="80000"/>
                </a:schemeClr>
              </a:solidFill>
              <a:sym typeface="+mn-ea"/>
            </a:endParaRPr>
          </a:p>
        </p:txBody>
      </p:sp>
      <p:pic>
        <p:nvPicPr>
          <p:cNvPr id="2" name="Picture 1" descr="AsburyKeenerRoysBio"/>
          <p:cNvPicPr>
            <a:picLocks noChangeAspect="1"/>
          </p:cNvPicPr>
          <p:nvPr/>
        </p:nvPicPr>
        <p:blipFill>
          <a:blip r:embed="rId2"/>
          <a:stretch>
            <a:fillRect/>
          </a:stretch>
        </p:blipFill>
        <p:spPr>
          <a:xfrm>
            <a:off x="1874520" y="2518410"/>
            <a:ext cx="8442960" cy="18211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140" y="1734185"/>
            <a:ext cx="11729085" cy="3107690"/>
          </a:xfrm>
          <a:prstGeom prst="rect">
            <a:avLst/>
          </a:prstGeom>
          <a:noFill/>
        </p:spPr>
        <p:txBody>
          <a:bodyPr wrap="square" rtlCol="0">
            <a:spAutoFit/>
          </a:bodyPr>
          <a:p>
            <a:pPr indent="0" algn="just">
              <a:buFont typeface="Wingdings" panose="05000000000000000000" charset="0"/>
              <a:buNone/>
            </a:pPr>
            <a:r>
              <a:rPr lang="en-US" sz="2800">
                <a:solidFill>
                  <a:srgbClr val="003333"/>
                </a:solidFill>
                <a:latin typeface="Lucida Sans Unicode" panose="020B0602030504020204" charset="0"/>
                <a:cs typeface="Lucida Sans Unicode" panose="020B0602030504020204" charset="0"/>
                <a:sym typeface="+mn-ea"/>
              </a:rPr>
              <a:t>When I first visited Asbury Seminary to interview for a position in late 2010, I peeked into the university’s vacant auditorium. My eyes fell on the words emblazoned indelibly on the high, back wall of the sanctuary, “Holiness to the Lord.” At that moment, I felt a wave of the Spirit, like some special vestige remained from the earlier outpourings. But despite the currently filled auditoriums, it’s not about the place. It’s about holiness to the Lord.</a:t>
            </a:r>
            <a:endParaRPr lang="en-US" sz="28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Keener’s take on Asbury Revival leadership </a:t>
            </a:r>
            <a:endParaRPr lang="en-US" sz="5335" dirty="0">
              <a:solidFill>
                <a:schemeClr val="accent6">
                  <a:lumMod val="20000"/>
                  <a:lumOff val="80000"/>
                </a:schemeClr>
              </a:solidFill>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140" y="1734185"/>
            <a:ext cx="11729085" cy="3969385"/>
          </a:xfrm>
          <a:prstGeom prst="rect">
            <a:avLst/>
          </a:prstGeom>
          <a:noFill/>
        </p:spPr>
        <p:txBody>
          <a:bodyPr wrap="square" rtlCol="0">
            <a:spAutoFit/>
          </a:bodyPr>
          <a:p>
            <a:pPr indent="0" algn="just">
              <a:buFont typeface="Wingdings" panose="05000000000000000000" charset="0"/>
              <a:buNone/>
            </a:pPr>
            <a:r>
              <a:rPr lang="en-US" sz="2800">
                <a:solidFill>
                  <a:srgbClr val="003333"/>
                </a:solidFill>
                <a:latin typeface="Lucida Sans Unicode" panose="020B0602030504020204" charset="0"/>
                <a:cs typeface="Lucida Sans Unicode" panose="020B0602030504020204" charset="0"/>
                <a:sym typeface="+mn-ea"/>
              </a:rPr>
              <a:t>Any reader of The Roys Report, Christianity Today or even secular media knows that a lot goes on in the name of Christianity that isn’t very Christian. The same is true in the history of revivals. God is God, but people are still people. One generation’s unique behavior during some revival can become the next generation’s tradition—and the following generation’s legalism. Some claims of revival are attempts to stir up emotion or create hype. </a:t>
            </a:r>
            <a:r>
              <a:rPr lang="en-US" sz="2800" b="1">
                <a:solidFill>
                  <a:srgbClr val="003333"/>
                </a:solidFill>
                <a:latin typeface="Lucida Sans Unicode" panose="020B0602030504020204" charset="0"/>
                <a:cs typeface="Lucida Sans Unicode" panose="020B0602030504020204" charset="0"/>
                <a:sym typeface="+mn-ea"/>
              </a:rPr>
              <a:t>And those who want a name for themselves often hijack movements that God initiates among the lowly.</a:t>
            </a:r>
            <a:endParaRPr lang="en-US" sz="2800" b="1">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Keener’s take on Asbury Revival leadership </a:t>
            </a:r>
            <a:endParaRPr lang="en-US" sz="5335" dirty="0">
              <a:solidFill>
                <a:schemeClr val="accent6">
                  <a:lumMod val="20000"/>
                  <a:lumOff val="80000"/>
                </a:schemeClr>
              </a:solidFill>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140" y="1156335"/>
            <a:ext cx="11729085" cy="5692775"/>
          </a:xfrm>
          <a:prstGeom prst="rect">
            <a:avLst/>
          </a:prstGeom>
          <a:noFill/>
        </p:spPr>
        <p:txBody>
          <a:bodyPr wrap="square" rtlCol="0">
            <a:spAutoFit/>
          </a:bodyPr>
          <a:p>
            <a:pPr indent="0" algn="just">
              <a:buFont typeface="Wingdings" panose="05000000000000000000" charset="0"/>
              <a:buNone/>
            </a:pPr>
            <a:r>
              <a:rPr lang="en-US" sz="2800">
                <a:solidFill>
                  <a:srgbClr val="003333"/>
                </a:solidFill>
                <a:latin typeface="Lucida Sans Unicode" panose="020B0602030504020204" charset="0"/>
                <a:cs typeface="Lucida Sans Unicode" panose="020B0602030504020204" charset="0"/>
                <a:sym typeface="+mn-ea"/>
              </a:rPr>
              <a:t>It’s no surprise, then, that there are threats to the integrity of what is happening at Asbury. Some may come for hype or to seek attention for themselves, though hopefully they will leave with something different.</a:t>
            </a:r>
            <a:endParaRPr lang="en-US" sz="2800">
              <a:solidFill>
                <a:srgbClr val="003333"/>
              </a:solidFill>
              <a:latin typeface="Lucida Sans Unicode" panose="020B0602030504020204" charset="0"/>
              <a:cs typeface="Lucida Sans Unicode" panose="020B0602030504020204" charset="0"/>
              <a:sym typeface="+mn-ea"/>
            </a:endParaRPr>
          </a:p>
          <a:p>
            <a:pPr indent="0" algn="just">
              <a:buFont typeface="Wingdings" panose="05000000000000000000" charset="0"/>
              <a:buNone/>
            </a:pPr>
            <a:endParaRPr lang="en-US" sz="2800">
              <a:solidFill>
                <a:srgbClr val="003333"/>
              </a:solidFill>
              <a:latin typeface="Lucida Sans Unicode" panose="020B0602030504020204" charset="0"/>
              <a:cs typeface="Lucida Sans Unicode" panose="020B0602030504020204" charset="0"/>
              <a:sym typeface="+mn-ea"/>
            </a:endParaRPr>
          </a:p>
          <a:p>
            <a:pPr indent="0" algn="just">
              <a:buFont typeface="Wingdings" panose="05000000000000000000" charset="0"/>
              <a:buNone/>
            </a:pPr>
            <a:r>
              <a:rPr lang="en-US" sz="2800">
                <a:solidFill>
                  <a:srgbClr val="003333"/>
                </a:solidFill>
                <a:latin typeface="Lucida Sans Unicode" panose="020B0602030504020204" charset="0"/>
                <a:cs typeface="Lucida Sans Unicode" panose="020B0602030504020204" charset="0"/>
                <a:sym typeface="+mn-ea"/>
              </a:rPr>
              <a:t>Administrators, campus ministry staff, and student leaders have been working overtime, sometimes on little sleep,</a:t>
            </a:r>
            <a:r>
              <a:rPr lang="en-US" sz="2800" b="1">
                <a:solidFill>
                  <a:srgbClr val="003333"/>
                </a:solidFill>
                <a:latin typeface="Lucida Sans Unicode" panose="020B0602030504020204" charset="0"/>
                <a:cs typeface="Lucida Sans Unicode" panose="020B0602030504020204" charset="0"/>
                <a:sym typeface="+mn-ea"/>
              </a:rPr>
              <a:t> trying to guard the movement’s integrity and focus. The leaders don’t want the focus to be about them or about Asbury</a:t>
            </a:r>
            <a:r>
              <a:rPr lang="en-US" sz="2800">
                <a:solidFill>
                  <a:srgbClr val="003333"/>
                </a:solidFill>
                <a:latin typeface="Lucida Sans Unicode" panose="020B0602030504020204" charset="0"/>
                <a:cs typeface="Lucida Sans Unicode" panose="020B0602030504020204" charset="0"/>
                <a:sym typeface="+mn-ea"/>
              </a:rPr>
              <a:t>. When President Kevin Brown addressed the assembly on Saturday evening, he prefaced his powerful comments by indicating that he was almost afraid to speak, lest he interrupt the holiness of God moving among the students.</a:t>
            </a:r>
            <a:endParaRPr lang="en-US" sz="28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Keener’s take on Asbury Revival leadership </a:t>
            </a:r>
            <a:endParaRPr lang="en-US" sz="5335" dirty="0">
              <a:solidFill>
                <a:schemeClr val="accent6">
                  <a:lumMod val="20000"/>
                  <a:lumOff val="80000"/>
                </a:schemeClr>
              </a:solidFill>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96545" y="2653665"/>
            <a:ext cx="11729085" cy="1814830"/>
          </a:xfrm>
          <a:prstGeom prst="rect">
            <a:avLst/>
          </a:prstGeom>
          <a:noFill/>
        </p:spPr>
        <p:txBody>
          <a:bodyPr wrap="square" rtlCol="0">
            <a:spAutoFit/>
          </a:bodyPr>
          <a:p>
            <a:pPr indent="0" algn="just">
              <a:buFont typeface="Wingdings" panose="05000000000000000000" charset="0"/>
              <a:buNone/>
            </a:pPr>
            <a:r>
              <a:rPr lang="en-US" sz="2800">
                <a:solidFill>
                  <a:srgbClr val="003333"/>
                </a:solidFill>
                <a:latin typeface="Lucida Sans Unicode" panose="020B0602030504020204" charset="0"/>
                <a:cs typeface="Lucida Sans Unicode" panose="020B0602030504020204" charset="0"/>
                <a:sym typeface="+mn-ea"/>
              </a:rPr>
              <a:t>And that is the correct posture to take because this is not about us, but about Him and His holiness. He alone is worthy of honor. He has made his presence felt. And in his presence, no flesh may boast.</a:t>
            </a:r>
            <a:endParaRPr lang="en-US" sz="28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Keener’s take on Asbury Revival leadership </a:t>
            </a:r>
            <a:endParaRPr lang="en-US" sz="5335" dirty="0">
              <a:solidFill>
                <a:schemeClr val="accent6">
                  <a:lumMod val="20000"/>
                  <a:lumOff val="80000"/>
                </a:schemeClr>
              </a:solidFill>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140" y="1165860"/>
            <a:ext cx="11729085" cy="5262245"/>
          </a:xfrm>
          <a:prstGeom prst="rect">
            <a:avLst/>
          </a:prstGeom>
          <a:noFill/>
        </p:spPr>
        <p:txBody>
          <a:bodyPr wrap="square" rtlCol="0">
            <a:spAutoFit/>
          </a:bodyPr>
          <a:p>
            <a:pPr marL="457200"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leadership approach at Asbury was minimalist, asserting itself only for basic housekeeping and neutralization of threats to the revival.</a:t>
            </a: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number one revival killer is Church leaders who hijack or kill revivals</a:t>
            </a:r>
            <a:endParaRPr lang="en-US" sz="2400">
              <a:solidFill>
                <a:srgbClr val="003333"/>
              </a:solidFill>
              <a:latin typeface="Lucida Sans Unicode" panose="020B0602030504020204" charset="0"/>
              <a:cs typeface="Lucida Sans Unicode" panose="020B0602030504020204" charset="0"/>
              <a:sym typeface="+mn-ea"/>
            </a:endParaRPr>
          </a:p>
          <a:p>
            <a:pPr marL="914400" lvl="1"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Todd Bentley and others sought to hijack Asbury Revival 2023 </a:t>
            </a:r>
            <a:endParaRPr lang="en-US" sz="2400">
              <a:solidFill>
                <a:srgbClr val="003333"/>
              </a:solidFill>
              <a:latin typeface="Lucida Sans Unicode" panose="020B0602030504020204" charset="0"/>
              <a:cs typeface="Lucida Sans Unicode" panose="020B0602030504020204" charset="0"/>
              <a:sym typeface="+mn-ea"/>
            </a:endParaRPr>
          </a:p>
          <a:p>
            <a:pPr marL="914400" lvl="1"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I (Pastor Dallas) have witnessed numerous local revivals due to church leadership hijacking and killing the move of God.</a:t>
            </a:r>
            <a:endParaRPr lang="en-US" sz="2400">
              <a:solidFill>
                <a:srgbClr val="003333"/>
              </a:solidFill>
              <a:latin typeface="Lucida Sans Unicode" panose="020B0602030504020204" charset="0"/>
              <a:cs typeface="Lucida Sans Unicode" panose="020B0602030504020204" charset="0"/>
              <a:sym typeface="+mn-ea"/>
            </a:endParaRPr>
          </a:p>
          <a:p>
            <a:pPr marL="914400" lvl="1"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There are leaders who openly oppose the revival, spewing slanderous/libelous accusations.</a:t>
            </a:r>
            <a:endParaRPr lang="en-US" sz="2400">
              <a:solidFill>
                <a:srgbClr val="003333"/>
              </a:solidFill>
              <a:latin typeface="Lucida Sans Unicode" panose="020B0602030504020204" charset="0"/>
              <a:cs typeface="Lucida Sans Unicode" panose="020B0602030504020204" charset="0"/>
              <a:sym typeface="+mn-ea"/>
            </a:endParaRPr>
          </a:p>
          <a:p>
            <a:pPr marL="914400" lvl="1" indent="-4572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lvl="0"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leadership has sought to stir people to draw close to God, and then use their own gifts.</a:t>
            </a:r>
            <a:endParaRPr lang="en-US" sz="2400">
              <a:solidFill>
                <a:srgbClr val="003333"/>
              </a:solidFill>
              <a:latin typeface="Lucida Sans Unicode" panose="020B0602030504020204" charset="0"/>
              <a:cs typeface="Lucida Sans Unicode" panose="020B0602030504020204" charset="0"/>
              <a:sym typeface="+mn-ea"/>
            </a:endParaRPr>
          </a:p>
          <a:p>
            <a:pPr lvl="0" indent="-4572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lvl="0" indent="0" algn="just">
              <a:buFont typeface="Wingdings" panose="05000000000000000000" charset="0"/>
              <a:buNone/>
            </a:pPr>
            <a:endParaRPr lang="en-US" sz="2400">
              <a:solidFill>
                <a:srgbClr val="003333"/>
              </a:solidFill>
              <a:latin typeface="Lucida Sans Unicode" panose="020B0602030504020204" charset="0"/>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0" dirty="0">
                <a:solidFill>
                  <a:schemeClr val="accent6">
                    <a:lumMod val="20000"/>
                    <a:lumOff val="80000"/>
                  </a:schemeClr>
                </a:solidFill>
                <a:sym typeface="+mn-ea"/>
              </a:rPr>
              <a:t>Leadership </a:t>
            </a:r>
            <a:r>
              <a:rPr lang="en-US" sz="5335" dirty="0">
                <a:solidFill>
                  <a:schemeClr val="accent6">
                    <a:lumMod val="20000"/>
                    <a:lumOff val="80000"/>
                  </a:schemeClr>
                </a:solidFill>
                <a:sym typeface="+mn-ea"/>
              </a:rPr>
              <a:t> Hijacking/killing Revival </a:t>
            </a:r>
            <a:endParaRPr lang="en-US" sz="5335" dirty="0">
              <a:solidFill>
                <a:schemeClr val="accent6">
                  <a:lumMod val="20000"/>
                  <a:lumOff val="80000"/>
                </a:schemeClr>
              </a:solidFill>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alphaModFix amt="60000"/>
          </a:blip>
          <a:stretch>
            <a:fillRect/>
          </a:stretch>
        </a:blipFill>
        <a:effectLst/>
      </p:bgPr>
    </p:bg>
    <p:spTree>
      <p:nvGrpSpPr>
        <p:cNvPr id="1" name=""/>
        <p:cNvGrpSpPr/>
        <p:nvPr/>
      </p:nvGrpSpPr>
      <p:grpSpPr>
        <a:xfrm>
          <a:off x="0" y="0"/>
          <a:ext cx="0" cy="0"/>
          <a:chOff x="0" y="0"/>
          <a:chExt cx="0" cy="0"/>
        </a:xfrm>
      </p:grpSpPr>
      <p:sp>
        <p:nvSpPr>
          <p:cNvPr id="6" name="Text Box 5"/>
          <p:cNvSpPr txBox="1"/>
          <p:nvPr/>
        </p:nvSpPr>
        <p:spPr>
          <a:xfrm>
            <a:off x="231140" y="1165860"/>
            <a:ext cx="11729085" cy="6185535"/>
          </a:xfrm>
          <a:prstGeom prst="rect">
            <a:avLst/>
          </a:prstGeom>
          <a:noFill/>
        </p:spPr>
        <p:txBody>
          <a:bodyPr wrap="square" rtlCol="0">
            <a:spAutoFit/>
          </a:bodyPr>
          <a:p>
            <a:pPr marL="457200"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 leadership has sought to stir people to draw close to God, and then use their own gifts.</a:t>
            </a: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They have actively tried to dissuade people to idolizing the building or Asbury or celebrity preachers and focus on Christ.</a:t>
            </a: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They are preaching repentance and holiness to the Lord without using jargon (Changing priorities, laying aside agendas, changing how one thinks)</a:t>
            </a: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r>
              <a:rPr lang="en-US" sz="2400">
                <a:solidFill>
                  <a:srgbClr val="003333"/>
                </a:solidFill>
                <a:latin typeface="Lucida Sans Unicode" panose="020B0602030504020204" charset="0"/>
                <a:cs typeface="Lucida Sans Unicode" panose="020B0602030504020204" charset="0"/>
                <a:sym typeface="+mn-ea"/>
              </a:rPr>
              <a:t>They are referencing gospel topics in a manner appropriate to the format or a payer and praise meeting.</a:t>
            </a: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endParaRPr lang="en-US" sz="2400">
              <a:solidFill>
                <a:srgbClr val="003333"/>
              </a:solidFill>
              <a:latin typeface="Lucida Sans Unicode" panose="020B0602030504020204" charset="0"/>
              <a:cs typeface="Lucida Sans Unicode" panose="020B0602030504020204" charset="0"/>
              <a:sym typeface="+mn-ea"/>
            </a:endParaRPr>
          </a:p>
          <a:p>
            <a:pPr marL="457200" indent="-457200" algn="just">
              <a:buFont typeface="Wingdings" panose="05000000000000000000" charset="0"/>
              <a:buChar char="Ø"/>
            </a:pPr>
            <a:r>
              <a:rPr lang="en-US" sz="2800">
                <a:ln>
                  <a:solidFill>
                    <a:srgbClr val="366D6D"/>
                  </a:solidFill>
                </a:ln>
                <a:solidFill>
                  <a:srgbClr val="366D6D"/>
                </a:solidFill>
                <a:effectLst>
                  <a:glow rad="63500">
                    <a:schemeClr val="accent5">
                      <a:satMod val="175000"/>
                      <a:alpha val="40000"/>
                    </a:schemeClr>
                  </a:glow>
                  <a:innerShdw blurRad="63500" dist="50800" dir="18900000">
                    <a:prstClr val="black">
                      <a:alpha val="50000"/>
                    </a:prstClr>
                  </a:innerShdw>
                </a:effectLst>
                <a:uFillTx/>
                <a:latin typeface="Lucida Sans Unicode" panose="020B0602030504020204" charset="0"/>
                <a:ea typeface="DejaVu Sans" panose="020B0603030804020204"/>
                <a:cs typeface="Lucida Sans Unicode" panose="020B0602030504020204" charset="0"/>
                <a:sym typeface="+mn-ea"/>
              </a:rPr>
              <a:t>Exigetically speaking, Asbury Revival 2023 has the potential to be the initial fire of the Final Great Awakening</a:t>
            </a:r>
            <a:endParaRPr lang="en-US" sz="2800">
              <a:ln>
                <a:solidFill>
                  <a:srgbClr val="366D6D"/>
                </a:solidFill>
              </a:ln>
              <a:solidFill>
                <a:srgbClr val="366D6D"/>
              </a:solidFill>
              <a:effectLst>
                <a:glow rad="63500">
                  <a:schemeClr val="accent5">
                    <a:satMod val="175000"/>
                    <a:alpha val="40000"/>
                  </a:schemeClr>
                </a:glow>
                <a:innerShdw blurRad="63500" dist="50800" dir="18900000">
                  <a:prstClr val="black">
                    <a:alpha val="50000"/>
                  </a:prstClr>
                </a:innerShdw>
              </a:effectLst>
              <a:uFillTx/>
              <a:latin typeface="Lucida Sans Unicode" panose="020B0602030504020204" charset="0"/>
              <a:ea typeface="DejaVu Sans" panose="020B0603030804020204"/>
              <a:cs typeface="Lucida Sans Unicode" panose="020B0602030504020204" charset="0"/>
              <a:sym typeface="+mn-ea"/>
            </a:endParaRPr>
          </a:p>
          <a:p>
            <a:pPr lvl="0" indent="-457200" algn="just">
              <a:buFont typeface="Wingdings" panose="05000000000000000000" charset="0"/>
              <a:buChar char="Ø"/>
            </a:pPr>
            <a:endParaRPr lang="en-US" sz="2800">
              <a:ln>
                <a:solidFill>
                  <a:srgbClr val="366D6D"/>
                </a:solidFill>
              </a:ln>
              <a:solidFill>
                <a:srgbClr val="366D6D"/>
              </a:solidFill>
              <a:effectLst>
                <a:glow rad="63500">
                  <a:schemeClr val="accent5">
                    <a:satMod val="175000"/>
                    <a:alpha val="40000"/>
                  </a:schemeClr>
                </a:glow>
                <a:innerShdw blurRad="63500" dist="50800" dir="18900000">
                  <a:prstClr val="black">
                    <a:alpha val="50000"/>
                  </a:prstClr>
                </a:innerShdw>
              </a:effectLst>
              <a:uFillTx/>
              <a:latin typeface="Lucida Sans Unicode" panose="020B0602030504020204" charset="0"/>
              <a:ea typeface="DejaVu Sans" panose="020B0603030804020204"/>
              <a:cs typeface="Lucida Sans Unicode" panose="020B0602030504020204" charset="0"/>
              <a:sym typeface="+mn-ea"/>
            </a:endParaRPr>
          </a:p>
        </p:txBody>
      </p:sp>
      <p:sp>
        <p:nvSpPr>
          <p:cNvPr id="4" name="Title 3"/>
          <p:cNvSpPr>
            <a:spLocks noGrp="1"/>
          </p:cNvSpPr>
          <p:nvPr>
            <p:ph type="ctrTitle"/>
          </p:nvPr>
        </p:nvSpPr>
        <p:spPr>
          <a:xfrm>
            <a:off x="635" y="2540"/>
            <a:ext cx="12191365" cy="880110"/>
          </a:xfrm>
          <a:solidFill>
            <a:srgbClr val="003333"/>
          </a:solidFill>
        </p:spPr>
        <p:txBody>
          <a:bodyPr>
            <a:normAutofit fontScale="90000"/>
          </a:bodyPr>
          <a:p>
            <a:r>
              <a:rPr lang="en-US" sz="5335" dirty="0">
                <a:solidFill>
                  <a:schemeClr val="accent6">
                    <a:lumMod val="20000"/>
                    <a:lumOff val="80000"/>
                  </a:schemeClr>
                </a:solidFill>
                <a:sym typeface="+mn-ea"/>
              </a:rPr>
              <a:t>Some Concluding Thoughts</a:t>
            </a:r>
            <a:endParaRPr lang="en-US" sz="5335" dirty="0">
              <a:solidFill>
                <a:schemeClr val="accent6">
                  <a:lumMod val="20000"/>
                  <a:lumOff val="80000"/>
                </a:schemeClr>
              </a:solidFill>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 y="13970"/>
            <a:ext cx="12190730" cy="830580"/>
          </a:xfrm>
          <a:solidFill>
            <a:srgbClr val="003333"/>
          </a:solidFill>
        </p:spPr>
        <p:txBody>
          <a:bodyPr>
            <a:normAutofit fontScale="90000"/>
          </a:bodyPr>
          <a:lstStyle/>
          <a:p>
            <a:r>
              <a:rPr lang="en-US" sz="5800" dirty="0">
                <a:solidFill>
                  <a:schemeClr val="accent6">
                    <a:lumMod val="20000"/>
                    <a:lumOff val="80000"/>
                  </a:schemeClr>
                </a:solidFill>
              </a:rPr>
              <a:t> Revival Comes to Asbury</a:t>
            </a:r>
            <a:endParaRPr lang="en-US" sz="5800" dirty="0">
              <a:solidFill>
                <a:schemeClr val="accent6">
                  <a:lumMod val="20000"/>
                  <a:lumOff val="80000"/>
                </a:schemeClr>
              </a:solidFill>
            </a:endParaRPr>
          </a:p>
        </p:txBody>
      </p:sp>
      <p:sp>
        <p:nvSpPr>
          <p:cNvPr id="6" name="Text Box 5"/>
          <p:cNvSpPr txBox="1"/>
          <p:nvPr/>
        </p:nvSpPr>
        <p:spPr>
          <a:xfrm>
            <a:off x="0" y="6497320"/>
            <a:ext cx="12190730" cy="368300"/>
          </a:xfrm>
          <a:prstGeom prst="rect">
            <a:avLst/>
          </a:prstGeom>
          <a:solidFill>
            <a:srgbClr val="003333"/>
          </a:solidFill>
        </p:spPr>
        <p:txBody>
          <a:bodyPr wrap="square" rtlCol="0">
            <a:spAutoFit/>
          </a:bodyPr>
          <a:p>
            <a:pPr algn="ctr"/>
            <a:r>
              <a:rPr lang="en-US">
                <a:solidFill>
                  <a:schemeClr val="accent6">
                    <a:lumMod val="20000"/>
                    <a:lumOff val="80000"/>
                  </a:schemeClr>
                </a:solidFill>
              </a:rPr>
              <a:t>Presented By Dallas Carter on February 19, 2023</a:t>
            </a:r>
            <a:r>
              <a:rPr lang="en-US"/>
              <a:t> </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10382</Words>
  <Application>WPS Presentation</Application>
  <PresentationFormat>Widescreen</PresentationFormat>
  <Paragraphs>171</Paragraphs>
  <Slides>21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Arial</vt:lpstr>
      <vt:lpstr>SimSun</vt:lpstr>
      <vt:lpstr>Wingdings</vt:lpstr>
      <vt:lpstr>Wingdings</vt:lpstr>
      <vt:lpstr>Lucida Sans Unicode</vt:lpstr>
      <vt:lpstr>Calibri Light</vt:lpstr>
      <vt:lpstr>Calibri</vt:lpstr>
      <vt:lpstr>Microsoft YaHei</vt:lpstr>
      <vt:lpstr>Arial Unicode MS</vt:lpstr>
      <vt:lpstr>DejaVu Sans</vt:lpstr>
      <vt:lpstr>Office Theme</vt:lpstr>
      <vt:lpstr> Revival Comes to Asbury</vt:lpstr>
      <vt:lpstr>2023 Asbury Revival</vt:lpstr>
      <vt:lpstr>The Asbury  Revival began as a Sacred Assembly</vt:lpstr>
      <vt:lpstr>Outpourings Happen at Sacred Assemblies</vt:lpstr>
      <vt:lpstr>Outpourings Happen at Sacred Assemblies</vt:lpstr>
      <vt:lpstr>Outpourings Happen at Sacred Assemblies</vt:lpstr>
      <vt:lpstr>Anatomy of a Great Awakening</vt:lpstr>
      <vt:lpstr>Historically, Outpourings Happen at Sacred Assemblies</vt:lpstr>
      <vt:lpstr>Azusa Awakening Almost Failed</vt:lpstr>
      <vt:lpstr>Brownsville - The Almost Awakening</vt:lpstr>
      <vt:lpstr>Will Asbury 2023 Become an Awakening?</vt:lpstr>
      <vt:lpstr>Asbury  Revival 2023 Boundaries</vt:lpstr>
      <vt:lpstr>PowerPoint 演示文稿</vt:lpstr>
      <vt:lpstr>Who is Craig Keener</vt:lpstr>
      <vt:lpstr>Keener’s take on Asbury Revival leadership </vt:lpstr>
      <vt:lpstr>Keener’s take on Asbury Revival leadership </vt:lpstr>
      <vt:lpstr>Keener’s take on Asbury Revival leadership </vt:lpstr>
      <vt:lpstr>Keener’s take on Asbury Revival leadership </vt:lpstr>
      <vt:lpstr>Leadership  Hijacking/killing Revival </vt:lpstr>
      <vt:lpstr>Some Concluding Thoughts</vt:lpstr>
      <vt:lpstr> Revival Comes to Asbury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Circle of Faith</dc:title>
  <dc:creator/>
  <cp:lastModifiedBy>dalla</cp:lastModifiedBy>
  <cp:revision>114</cp:revision>
  <dcterms:created xsi:type="dcterms:W3CDTF">2020-03-23T01:13:00Z</dcterms:created>
  <dcterms:modified xsi:type="dcterms:W3CDTF">2023-03-01T16:38:17Z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1033-11.2.0.11498</vt:lpwstr>
  </property>
  <property fmtid="{D5CDD505-2E9C-101B-9397-08002B2CF9AE}" pid="3" name="ICV">
    <vt:lpwstr>7CCD947B05B948F482A093E370D5962B</vt:lpwstr>
  </property>
</Properties>
</file>